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0"/>
  </p:notesMasterIdLst>
  <p:handoutMasterIdLst>
    <p:handoutMasterId r:id="rId71"/>
  </p:handoutMasterIdLst>
  <p:sldIdLst>
    <p:sldId id="282" r:id="rId2"/>
    <p:sldId id="316" r:id="rId3"/>
    <p:sldId id="315" r:id="rId4"/>
    <p:sldId id="388" r:id="rId5"/>
    <p:sldId id="317" r:id="rId6"/>
    <p:sldId id="318" r:id="rId7"/>
    <p:sldId id="319" r:id="rId8"/>
    <p:sldId id="322" r:id="rId9"/>
    <p:sldId id="323" r:id="rId10"/>
    <p:sldId id="321" r:id="rId11"/>
    <p:sldId id="324" r:id="rId12"/>
    <p:sldId id="325" r:id="rId13"/>
    <p:sldId id="326" r:id="rId14"/>
    <p:sldId id="328" r:id="rId15"/>
    <p:sldId id="327" r:id="rId16"/>
    <p:sldId id="330" r:id="rId17"/>
    <p:sldId id="337" r:id="rId18"/>
    <p:sldId id="332" r:id="rId19"/>
    <p:sldId id="334" r:id="rId20"/>
    <p:sldId id="335" r:id="rId21"/>
    <p:sldId id="336" r:id="rId22"/>
    <p:sldId id="331" r:id="rId23"/>
    <p:sldId id="338" r:id="rId24"/>
    <p:sldId id="339" r:id="rId25"/>
    <p:sldId id="340" r:id="rId26"/>
    <p:sldId id="341" r:id="rId27"/>
    <p:sldId id="342" r:id="rId28"/>
    <p:sldId id="344" r:id="rId29"/>
    <p:sldId id="345" r:id="rId30"/>
    <p:sldId id="343" r:id="rId31"/>
    <p:sldId id="346" r:id="rId32"/>
    <p:sldId id="347" r:id="rId33"/>
    <p:sldId id="348" r:id="rId34"/>
    <p:sldId id="349" r:id="rId35"/>
    <p:sldId id="350" r:id="rId36"/>
    <p:sldId id="351" r:id="rId37"/>
    <p:sldId id="352" r:id="rId38"/>
    <p:sldId id="353" r:id="rId39"/>
    <p:sldId id="354" r:id="rId40"/>
    <p:sldId id="355" r:id="rId41"/>
    <p:sldId id="356" r:id="rId42"/>
    <p:sldId id="357" r:id="rId43"/>
    <p:sldId id="389" r:id="rId44"/>
    <p:sldId id="358" r:id="rId45"/>
    <p:sldId id="359" r:id="rId46"/>
    <p:sldId id="360" r:id="rId47"/>
    <p:sldId id="361" r:id="rId48"/>
    <p:sldId id="362" r:id="rId49"/>
    <p:sldId id="363" r:id="rId50"/>
    <p:sldId id="364" r:id="rId51"/>
    <p:sldId id="365" r:id="rId52"/>
    <p:sldId id="366" r:id="rId53"/>
    <p:sldId id="367" r:id="rId54"/>
    <p:sldId id="370" r:id="rId55"/>
    <p:sldId id="371" r:id="rId56"/>
    <p:sldId id="372" r:id="rId57"/>
    <p:sldId id="375" r:id="rId58"/>
    <p:sldId id="376" r:id="rId59"/>
    <p:sldId id="380" r:id="rId60"/>
    <p:sldId id="379" r:id="rId61"/>
    <p:sldId id="377" r:id="rId62"/>
    <p:sldId id="382" r:id="rId63"/>
    <p:sldId id="381" r:id="rId64"/>
    <p:sldId id="383" r:id="rId65"/>
    <p:sldId id="384" r:id="rId66"/>
    <p:sldId id="385" r:id="rId67"/>
    <p:sldId id="386" r:id="rId68"/>
    <p:sldId id="387" r:id="rId69"/>
  </p:sldIdLst>
  <p:sldSz cx="9144000" cy="6858000" type="screen4x3"/>
  <p:notesSz cx="6797675" cy="9928225"/>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rosław Ochociński" initials="JO"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0066"/>
    <a:srgbClr val="D31B77"/>
    <a:srgbClr val="E84A99"/>
    <a:srgbClr val="00B4FF"/>
    <a:srgbClr val="00B4C0"/>
    <a:srgbClr val="00C8FF"/>
    <a:srgbClr val="00C8E6"/>
    <a:srgbClr val="FFFFCC"/>
    <a:srgbClr val="00B9E6"/>
    <a:srgbClr val="F9FFD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20000" autoAdjust="0"/>
    <p:restoredTop sz="94452" autoAdjust="0"/>
  </p:normalViewPr>
  <p:slideViewPr>
    <p:cSldViewPr>
      <p:cViewPr varScale="1">
        <p:scale>
          <a:sx n="73" d="100"/>
          <a:sy n="73" d="100"/>
        </p:scale>
        <p:origin x="-1746" y="22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4D6F20B-90A3-476B-A4C9-82F0E1FBC053}" type="datetimeFigureOut">
              <a:rPr lang="pl-PL" smtClean="0"/>
              <a:pPr/>
              <a:t>2021-06-02</a:t>
            </a:fld>
            <a:endParaRPr lang="pl-PL"/>
          </a:p>
        </p:txBody>
      </p:sp>
      <p:sp>
        <p:nvSpPr>
          <p:cNvPr id="4" name="Symbol zastępczy stopki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ED56E6A-00DE-4BC7-90D6-218F924AFF8A}" type="slidenum">
              <a:rPr lang="pl-PL" smtClean="0"/>
              <a:pPr/>
              <a:t>‹#›</a:t>
            </a:fld>
            <a:endParaRPr lang="pl-PL"/>
          </a:p>
        </p:txBody>
      </p:sp>
    </p:spTree>
    <p:extLst>
      <p:ext uri="{BB962C8B-B14F-4D97-AF65-F5344CB8AC3E}">
        <p14:creationId xmlns:p14="http://schemas.microsoft.com/office/powerpoint/2010/main" xmlns="" val="32981873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3B4A7AE8-CB61-4C8B-8336-D9F13D6B4FA8}" type="datetimeFigureOut">
              <a:rPr lang="pl-PL" smtClean="0"/>
              <a:pPr/>
              <a:t>2021-06-02</a:t>
            </a:fld>
            <a:endParaRPr lang="pl-PL"/>
          </a:p>
        </p:txBody>
      </p:sp>
      <p:sp>
        <p:nvSpPr>
          <p:cNvPr id="4" name="Symbol zastępczy obrazu slajd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B8B770B2-DCD9-43F2-A2BF-F53B6525247E}" type="slidenum">
              <a:rPr lang="pl-PL" smtClean="0"/>
              <a:pPr/>
              <a:t>‹#›</a:t>
            </a:fld>
            <a:endParaRPr lang="pl-PL"/>
          </a:p>
        </p:txBody>
      </p:sp>
    </p:spTree>
    <p:extLst>
      <p:ext uri="{BB962C8B-B14F-4D97-AF65-F5344CB8AC3E}">
        <p14:creationId xmlns:p14="http://schemas.microsoft.com/office/powerpoint/2010/main" xmlns="" val="353629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a:p>
        </p:txBody>
      </p:sp>
      <p:sp>
        <p:nvSpPr>
          <p:cNvPr id="4" name="Symbol zastępczy numeru slajdu 3"/>
          <p:cNvSpPr>
            <a:spLocks noGrp="1"/>
          </p:cNvSpPr>
          <p:nvPr>
            <p:ph type="sldNum" sz="quarter" idx="10"/>
          </p:nvPr>
        </p:nvSpPr>
        <p:spPr/>
        <p:txBody>
          <a:bodyPr/>
          <a:lstStyle/>
          <a:p>
            <a:fld id="{B8B770B2-DCD9-43F2-A2BF-F53B6525247E}" type="slidenum">
              <a:rPr lang="pl-PL" smtClean="0"/>
              <a:pPr/>
              <a:t>1</a:t>
            </a:fld>
            <a:endParaRPr lang="pl-PL"/>
          </a:p>
        </p:txBody>
      </p:sp>
    </p:spTree>
    <p:extLst>
      <p:ext uri="{BB962C8B-B14F-4D97-AF65-F5344CB8AC3E}">
        <p14:creationId xmlns:p14="http://schemas.microsoft.com/office/powerpoint/2010/main" xmlns="" val="1546240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B8B770B2-DCD9-43F2-A2BF-F53B6525247E}" type="slidenum">
              <a:rPr lang="pl-PL" smtClean="0"/>
              <a:pPr/>
              <a:t>3</a:t>
            </a:fld>
            <a:endParaRPr lang="pl-PL"/>
          </a:p>
        </p:txBody>
      </p:sp>
    </p:spTree>
    <p:extLst>
      <p:ext uri="{BB962C8B-B14F-4D97-AF65-F5344CB8AC3E}">
        <p14:creationId xmlns:p14="http://schemas.microsoft.com/office/powerpoint/2010/main" xmlns="" val="394808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B8B770B2-DCD9-43F2-A2BF-F53B6525247E}" type="slidenum">
              <a:rPr lang="pl-PL" smtClean="0"/>
              <a:pPr/>
              <a:t>4</a:t>
            </a:fld>
            <a:endParaRPr lang="pl-PL"/>
          </a:p>
        </p:txBody>
      </p:sp>
    </p:spTree>
    <p:extLst>
      <p:ext uri="{BB962C8B-B14F-4D97-AF65-F5344CB8AC3E}">
        <p14:creationId xmlns:p14="http://schemas.microsoft.com/office/powerpoint/2010/main" xmlns="" val="1432934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0678ABE3-3C6D-4CA2-BADC-F4494948D642}" type="datetime1">
              <a:rPr lang="pl-PL" smtClean="0"/>
              <a:pPr/>
              <a:t>2021-06-02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1552301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73F03190-99C7-4F50-A34F-1738BA095216}" type="datetime1">
              <a:rPr lang="pl-PL" smtClean="0"/>
              <a:pPr/>
              <a:t>2021-06-02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3084148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CC9CA1D4-49EB-4ED5-B0EC-2D5C1DCBC9C9}" type="datetime1">
              <a:rPr lang="pl-PL" smtClean="0"/>
              <a:pPr/>
              <a:t>2021-06-02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2991198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4C48250-4B5B-4208-BB35-3C526D5F2D74}" type="datetime1">
              <a:rPr lang="pl-PL" smtClean="0"/>
              <a:pPr/>
              <a:t>2021-06-02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1331287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CCC04455-7BE7-4760-A99C-FDBB9D8F0187}" type="datetime1">
              <a:rPr lang="pl-PL" smtClean="0"/>
              <a:pPr/>
              <a:t>2021-06-02</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285696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E8140F29-A00A-4E81-A13D-C132D5A126AC}" type="datetime1">
              <a:rPr lang="pl-PL" smtClean="0"/>
              <a:pPr/>
              <a:t>2021-06-02</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2920536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0CD680FF-52DD-47DF-8AE0-A5D9787693E0}" type="datetime1">
              <a:rPr lang="pl-PL" smtClean="0"/>
              <a:pPr/>
              <a:t>2021-06-02</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675102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40A3F50C-443F-4257-B0B3-840FF4BDDC0E}" type="datetime1">
              <a:rPr lang="pl-PL" smtClean="0"/>
              <a:pPr/>
              <a:t>2021-06-02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1789348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9F4787D-1F27-48ED-96CC-F36F841820AE}" type="datetime1">
              <a:rPr lang="pl-PL" smtClean="0"/>
              <a:pPr/>
              <a:t>2021-06-02</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35457831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8F0311AB-3CCB-4623-92AA-96E5079C5876}" type="datetime1">
              <a:rPr lang="pl-PL" smtClean="0"/>
              <a:pPr/>
              <a:t>2021-06-02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3837186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21A0EE34-6F35-4E5E-8510-E6EEE1966CBB}" type="datetime1">
              <a:rPr lang="pl-PL" smtClean="0"/>
              <a:pPr/>
              <a:t>2021-06-02</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1295098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FFD4"/>
        </a:solidFill>
        <a:effectLst/>
      </p:bgPr>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EF782B-DA56-4D42-B666-1C17A5398A4E}" type="datetime1">
              <a:rPr lang="pl-PL" smtClean="0"/>
              <a:pPr/>
              <a:t>2021-06-02</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CA86EA-D7F9-499A-9B20-56370305A889}" type="slidenum">
              <a:rPr lang="pl-PL" smtClean="0"/>
              <a:pPr/>
              <a:t>‹#›</a:t>
            </a:fld>
            <a:endParaRPr lang="pl-PL"/>
          </a:p>
        </p:txBody>
      </p:sp>
    </p:spTree>
    <p:extLst>
      <p:ext uri="{BB962C8B-B14F-4D97-AF65-F5344CB8AC3E}">
        <p14:creationId xmlns:p14="http://schemas.microsoft.com/office/powerpoint/2010/main" xmlns="" val="6923702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txBox="1">
            <a:spLocks/>
          </p:cNvSpPr>
          <p:nvPr/>
        </p:nvSpPr>
        <p:spPr>
          <a:xfrm>
            <a:off x="755576" y="1119138"/>
            <a:ext cx="7776864" cy="72568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l-PL" sz="2400" b="1" dirty="0" smtClean="0">
              <a:solidFill>
                <a:schemeClr val="accent1">
                  <a:lumMod val="75000"/>
                </a:schemeClr>
              </a:solidFill>
              <a:latin typeface="Arial Narrow" panose="020B0606020202030204" pitchFamily="34" charset="0"/>
            </a:endParaRPr>
          </a:p>
        </p:txBody>
      </p:sp>
      <p:sp>
        <p:nvSpPr>
          <p:cNvPr id="9" name="Tytuł 1"/>
          <p:cNvSpPr txBox="1">
            <a:spLocks/>
          </p:cNvSpPr>
          <p:nvPr/>
        </p:nvSpPr>
        <p:spPr>
          <a:xfrm>
            <a:off x="928662" y="642918"/>
            <a:ext cx="7215238" cy="55721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l-PL" sz="3200" b="1" dirty="0" smtClean="0">
              <a:solidFill>
                <a:schemeClr val="accent1">
                  <a:lumMod val="75000"/>
                </a:schemeClr>
              </a:solidFill>
              <a:effectLst>
                <a:outerShdw blurRad="50800" dist="50800" dir="5400000" algn="ctr" rotWithShape="0">
                  <a:schemeClr val="tx2">
                    <a:lumMod val="60000"/>
                    <a:lumOff val="40000"/>
                  </a:schemeClr>
                </a:outerShdw>
              </a:effectLst>
              <a:latin typeface="Arial Narrow" panose="020B0606020202030204" pitchFamily="34" charset="0"/>
            </a:endParaRPr>
          </a:p>
          <a:p>
            <a:endParaRPr lang="pl-PL" sz="3200" b="1" dirty="0" smtClean="0">
              <a:solidFill>
                <a:schemeClr val="accent1">
                  <a:lumMod val="75000"/>
                </a:schemeClr>
              </a:solidFill>
              <a:effectLst>
                <a:outerShdw blurRad="50800" dist="50800" dir="5400000" algn="ctr" rotWithShape="0">
                  <a:schemeClr val="tx2">
                    <a:lumMod val="60000"/>
                    <a:lumOff val="40000"/>
                  </a:schemeClr>
                </a:outerShdw>
              </a:effectLst>
              <a:latin typeface="Arial Narrow" panose="020B0606020202030204" pitchFamily="34" charset="0"/>
            </a:endParaRPr>
          </a:p>
          <a:p>
            <a:r>
              <a:rPr lang="pl-PL" sz="3200" b="1" dirty="0" smtClean="0">
                <a:solidFill>
                  <a:schemeClr val="accent1">
                    <a:lumMod val="75000"/>
                  </a:schemeClr>
                </a:solidFill>
                <a:effectLst>
                  <a:outerShdw blurRad="50800" dist="50800" dir="5400000" algn="ctr" rotWithShape="0">
                    <a:schemeClr val="tx2">
                      <a:lumMod val="60000"/>
                      <a:lumOff val="40000"/>
                    </a:schemeClr>
                  </a:outerShdw>
                </a:effectLst>
                <a:latin typeface="Arial Narrow" panose="020B0606020202030204" pitchFamily="34" charset="0"/>
              </a:rPr>
              <a:t>CZAS </a:t>
            </a:r>
            <a:r>
              <a:rPr lang="pl-PL" sz="3200" b="1" dirty="0">
                <a:solidFill>
                  <a:schemeClr val="accent1">
                    <a:lumMod val="75000"/>
                  </a:schemeClr>
                </a:solidFill>
                <a:effectLst>
                  <a:outerShdw blurRad="50800" dist="50800" dir="5400000" algn="ctr" rotWithShape="0">
                    <a:schemeClr val="tx2">
                      <a:lumMod val="60000"/>
                      <a:lumOff val="40000"/>
                    </a:schemeClr>
                  </a:outerShdw>
                </a:effectLst>
                <a:latin typeface="Arial Narrow" panose="020B0606020202030204" pitchFamily="34" charset="0"/>
              </a:rPr>
              <a:t>PRACY</a:t>
            </a:r>
          </a:p>
          <a:p>
            <a:endParaRPr lang="pl-PL" sz="3200" b="1" dirty="0">
              <a:solidFill>
                <a:schemeClr val="accent1">
                  <a:lumMod val="75000"/>
                </a:schemeClr>
              </a:solidFill>
              <a:effectLst>
                <a:outerShdw blurRad="50800" dist="50800" dir="5400000" algn="ctr" rotWithShape="0">
                  <a:schemeClr val="tx2">
                    <a:lumMod val="60000"/>
                    <a:lumOff val="40000"/>
                  </a:schemeClr>
                </a:outerShdw>
              </a:effectLst>
              <a:latin typeface="Arial Narrow" panose="020B0606020202030204" pitchFamily="34" charset="0"/>
            </a:endParaRPr>
          </a:p>
          <a:p>
            <a:r>
              <a:rPr lang="pl-PL" sz="3200" b="1" dirty="0">
                <a:solidFill>
                  <a:schemeClr val="accent1">
                    <a:lumMod val="75000"/>
                  </a:schemeClr>
                </a:solidFill>
                <a:effectLst>
                  <a:outerShdw blurRad="50800" dist="50800" dir="5400000" algn="ctr" rotWithShape="0">
                    <a:schemeClr val="tx2">
                      <a:lumMod val="60000"/>
                      <a:lumOff val="40000"/>
                    </a:schemeClr>
                  </a:outerShdw>
                </a:effectLst>
                <a:latin typeface="Arial Narrow" panose="020B0606020202030204" pitchFamily="34" charset="0"/>
              </a:rPr>
              <a:t>- najważniejsze zagadnienia praktyczne </a:t>
            </a:r>
            <a:r>
              <a:rPr lang="pl-PL" sz="3200" b="1" dirty="0" smtClean="0">
                <a:solidFill>
                  <a:schemeClr val="accent1">
                    <a:lumMod val="75000"/>
                  </a:schemeClr>
                </a:solidFill>
                <a:effectLst>
                  <a:outerShdw blurRad="50800" dist="50800" dir="5400000" algn="ctr" rotWithShape="0">
                    <a:schemeClr val="bg1">
                      <a:lumMod val="50000"/>
                    </a:schemeClr>
                  </a:outerShdw>
                </a:effectLst>
                <a:latin typeface="Arial Narrow" panose="020B0606020202030204" pitchFamily="34" charset="0"/>
              </a:rPr>
              <a:t>-</a:t>
            </a:r>
          </a:p>
          <a:p>
            <a:pPr>
              <a:spcBef>
                <a:spcPts val="1200"/>
              </a:spcBef>
            </a:pPr>
            <a:endParaRPr lang="pl-PL" sz="3200" b="1" dirty="0" smtClean="0">
              <a:solidFill>
                <a:schemeClr val="bg1">
                  <a:lumMod val="95000"/>
                </a:schemeClr>
              </a:solidFill>
              <a:latin typeface="Arial Narrow" panose="020B0606020202030204" pitchFamily="34" charset="0"/>
            </a:endParaRPr>
          </a:p>
          <a:p>
            <a:pPr>
              <a:spcBef>
                <a:spcPts val="600"/>
              </a:spcBef>
            </a:pPr>
            <a:endParaRPr lang="pl-PL" sz="3200" b="1" dirty="0" smtClean="0">
              <a:solidFill>
                <a:schemeClr val="bg1">
                  <a:lumMod val="95000"/>
                </a:schemeClr>
              </a:solidFill>
              <a:latin typeface="Arial Narrow" panose="020B0606020202030204" pitchFamily="34" charset="0"/>
            </a:endParaRPr>
          </a:p>
          <a:p>
            <a:pPr>
              <a:spcBef>
                <a:spcPts val="1800"/>
              </a:spcBef>
            </a:pPr>
            <a:r>
              <a:rPr lang="pl-PL" sz="2800" b="1" dirty="0" smtClean="0">
                <a:solidFill>
                  <a:schemeClr val="bg1">
                    <a:lumMod val="95000"/>
                  </a:schemeClr>
                </a:solidFill>
                <a:latin typeface="Arial Narrow" panose="020B0606020202030204" pitchFamily="34" charset="0"/>
              </a:rPr>
              <a:t/>
            </a:r>
            <a:br>
              <a:rPr lang="pl-PL" sz="2800" b="1" dirty="0" smtClean="0">
                <a:solidFill>
                  <a:schemeClr val="bg1">
                    <a:lumMod val="95000"/>
                  </a:schemeClr>
                </a:solidFill>
                <a:latin typeface="Arial Narrow" panose="020B0606020202030204" pitchFamily="34" charset="0"/>
              </a:rPr>
            </a:br>
            <a:endParaRPr lang="pl-PL" sz="2800" dirty="0">
              <a:solidFill>
                <a:schemeClr val="bg1">
                  <a:lumMod val="95000"/>
                </a:schemeClr>
              </a:solidFill>
              <a:latin typeface="Arial Narrow" panose="020B0606020202030204" pitchFamily="34" charset="0"/>
            </a:endParaRPr>
          </a:p>
        </p:txBody>
      </p:sp>
      <p:sp>
        <p:nvSpPr>
          <p:cNvPr id="10" name="Symbol zastępczy zawartości 2"/>
          <p:cNvSpPr txBox="1">
            <a:spLocks/>
          </p:cNvSpPr>
          <p:nvPr/>
        </p:nvSpPr>
        <p:spPr>
          <a:xfrm>
            <a:off x="656928" y="1119138"/>
            <a:ext cx="7994848" cy="497415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endParaRPr lang="pl-PL" sz="1800" dirty="0" smtClean="0">
              <a:solidFill>
                <a:schemeClr val="accent1">
                  <a:lumMod val="75000"/>
                </a:schemeClr>
              </a:solidFill>
              <a:latin typeface="Arial Narrow" panose="020B0606020202030204" pitchFamily="34" charset="0"/>
            </a:endParaRP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1</a:t>
            </a:fld>
            <a:endParaRPr lang="pl-PL"/>
          </a:p>
        </p:txBody>
      </p:sp>
    </p:spTree>
    <p:extLst>
      <p:ext uri="{BB962C8B-B14F-4D97-AF65-F5344CB8AC3E}">
        <p14:creationId xmlns:p14="http://schemas.microsoft.com/office/powerpoint/2010/main" xmlns="" val="13825350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a:off x="928662" y="714356"/>
            <a:ext cx="7387754" cy="4714908"/>
          </a:xfrm>
        </p:spPr>
        <p:txBody>
          <a:bodyPr>
            <a:normAutofit/>
          </a:bodyPr>
          <a:lstStyle/>
          <a:p>
            <a:pPr algn="just"/>
            <a:r>
              <a:rPr lang="pl-PL" sz="2400" b="1" dirty="0" smtClean="0">
                <a:solidFill>
                  <a:srgbClr val="E84A99"/>
                </a:solidFill>
                <a:effectLst>
                  <a:outerShdw blurRad="50800" dist="50800" dir="5400000" algn="ctr" rotWithShape="0">
                    <a:schemeClr val="bg2">
                      <a:lumMod val="25000"/>
                    </a:schemeClr>
                  </a:outerShdw>
                </a:effectLst>
                <a:latin typeface="Arial Narrow" pitchFamily="34" charset="0"/>
              </a:rPr>
              <a:t>Szkolenie poprowadzi: </a:t>
            </a:r>
            <a:endParaRPr lang="pl-PL" sz="2400" dirty="0" smtClean="0">
              <a:solidFill>
                <a:srgbClr val="E84A99"/>
              </a:solidFill>
              <a:effectLst>
                <a:outerShdw blurRad="50800" dist="50800" dir="5400000" algn="ctr" rotWithShape="0">
                  <a:schemeClr val="bg2">
                    <a:lumMod val="25000"/>
                  </a:schemeClr>
                </a:outerShdw>
              </a:effectLst>
              <a:latin typeface="Arial Narrow" pitchFamily="34" charset="0"/>
            </a:endParaRPr>
          </a:p>
          <a:p>
            <a:pPr algn="just"/>
            <a:r>
              <a:rPr lang="pl-PL" sz="2400" b="1" dirty="0" smtClean="0">
                <a:solidFill>
                  <a:srgbClr val="E84A99"/>
                </a:solidFill>
                <a:effectLst>
                  <a:outerShdw blurRad="50800" dist="50800" dir="5400000" algn="ctr" rotWithShape="0">
                    <a:schemeClr val="bg2">
                      <a:lumMod val="25000"/>
                    </a:schemeClr>
                  </a:outerShdw>
                </a:effectLst>
                <a:latin typeface="Arial Narrow" pitchFamily="34" charset="0"/>
              </a:rPr>
              <a:t>dr Anna </a:t>
            </a:r>
            <a:r>
              <a:rPr lang="pl-PL" sz="2400" b="1" dirty="0" err="1" smtClean="0">
                <a:solidFill>
                  <a:srgbClr val="E84A99"/>
                </a:solidFill>
                <a:effectLst>
                  <a:outerShdw blurRad="50800" dist="50800" dir="5400000" algn="ctr" rotWithShape="0">
                    <a:schemeClr val="bg2">
                      <a:lumMod val="25000"/>
                    </a:schemeClr>
                  </a:outerShdw>
                </a:effectLst>
                <a:latin typeface="Arial Narrow" pitchFamily="34" charset="0"/>
              </a:rPr>
              <a:t>Pułka</a:t>
            </a:r>
            <a:r>
              <a:rPr lang="pl-PL" sz="2400" b="1" dirty="0" smtClean="0">
                <a:solidFill>
                  <a:srgbClr val="E84A99"/>
                </a:solidFill>
                <a:effectLst>
                  <a:outerShdw blurRad="50800" dist="50800" dir="5400000" algn="ctr" rotWithShape="0">
                    <a:schemeClr val="bg2">
                      <a:lumMod val="25000"/>
                    </a:schemeClr>
                  </a:outerShdw>
                </a:effectLst>
                <a:latin typeface="Arial Narrow" pitchFamily="34" charset="0"/>
              </a:rPr>
              <a:t>, radca prawny</a:t>
            </a:r>
          </a:p>
          <a:p>
            <a:pPr algn="just"/>
            <a:endParaRPr lang="pl-PL" sz="1600" dirty="0" smtClean="0">
              <a:solidFill>
                <a:schemeClr val="bg1">
                  <a:lumMod val="95000"/>
                </a:schemeClr>
              </a:solidFill>
              <a:latin typeface="Arial Narrow" pitchFamily="34" charset="0"/>
            </a:endParaRPr>
          </a:p>
          <a:p>
            <a:pPr algn="just">
              <a:spcBef>
                <a:spcPts val="1200"/>
              </a:spcBef>
            </a:pPr>
            <a:r>
              <a:rPr lang="pl-PL" sz="1800" b="1" dirty="0" smtClean="0">
                <a:solidFill>
                  <a:schemeClr val="tx1">
                    <a:lumMod val="65000"/>
                    <a:lumOff val="35000"/>
                  </a:schemeClr>
                </a:solidFill>
                <a:latin typeface="Arial Narrow" pitchFamily="34" charset="0"/>
              </a:rPr>
              <a:t>Partner w Pułka i Partnerzy Radcowie Prawni </a:t>
            </a:r>
            <a:r>
              <a:rPr lang="pl-PL" sz="1800" b="1" dirty="0">
                <a:solidFill>
                  <a:schemeClr val="tx1">
                    <a:lumMod val="65000"/>
                    <a:lumOff val="35000"/>
                  </a:schemeClr>
                </a:solidFill>
                <a:latin typeface="Arial Narrow" pitchFamily="34" charset="0"/>
              </a:rPr>
              <a:t>S</a:t>
            </a:r>
            <a:r>
              <a:rPr lang="pl-PL" sz="1800" b="1" dirty="0" smtClean="0">
                <a:solidFill>
                  <a:schemeClr val="tx1">
                    <a:lumMod val="65000"/>
                    <a:lumOff val="35000"/>
                  </a:schemeClr>
                </a:solidFill>
                <a:latin typeface="Arial Narrow" pitchFamily="34" charset="0"/>
              </a:rPr>
              <a:t>p. p. </a:t>
            </a:r>
          </a:p>
          <a:p>
            <a:pPr algn="just">
              <a:spcBef>
                <a:spcPts val="1200"/>
              </a:spcBef>
            </a:pPr>
            <a:r>
              <a:rPr lang="pl-PL" sz="1800" b="1" dirty="0" smtClean="0">
                <a:solidFill>
                  <a:schemeClr val="tx1">
                    <a:lumMod val="65000"/>
                    <a:lumOff val="35000"/>
                  </a:schemeClr>
                </a:solidFill>
                <a:latin typeface="Arial Narrow" pitchFamily="34" charset="0"/>
              </a:rPr>
              <a:t>Certyfikowany specjalista ds. </a:t>
            </a:r>
            <a:r>
              <a:rPr lang="pl-PL" sz="1800" b="1" dirty="0" err="1" smtClean="0">
                <a:solidFill>
                  <a:schemeClr val="tx1">
                    <a:lumMod val="65000"/>
                    <a:lumOff val="35000"/>
                  </a:schemeClr>
                </a:solidFill>
                <a:latin typeface="Arial Narrow" pitchFamily="34" charset="0"/>
              </a:rPr>
              <a:t>Compliance</a:t>
            </a:r>
            <a:r>
              <a:rPr lang="pl-PL" sz="1800" b="1" dirty="0" smtClean="0">
                <a:solidFill>
                  <a:schemeClr val="tx1">
                    <a:lumMod val="65000"/>
                    <a:lumOff val="35000"/>
                  </a:schemeClr>
                </a:solidFill>
                <a:latin typeface="Arial Narrow" pitchFamily="34" charset="0"/>
              </a:rPr>
              <a:t>/</a:t>
            </a:r>
            <a:r>
              <a:rPr lang="pl-PL" sz="1800" b="1" dirty="0" err="1" smtClean="0">
                <a:solidFill>
                  <a:schemeClr val="tx1">
                    <a:lumMod val="65000"/>
                    <a:lumOff val="35000"/>
                  </a:schemeClr>
                </a:solidFill>
                <a:latin typeface="Arial Narrow" pitchFamily="34" charset="0"/>
              </a:rPr>
              <a:t>Compliance</a:t>
            </a:r>
            <a:r>
              <a:rPr lang="pl-PL" sz="1800" b="1" dirty="0" smtClean="0">
                <a:solidFill>
                  <a:schemeClr val="tx1">
                    <a:lumMod val="65000"/>
                    <a:lumOff val="35000"/>
                  </a:schemeClr>
                </a:solidFill>
                <a:latin typeface="Arial Narrow" pitchFamily="34" charset="0"/>
              </a:rPr>
              <a:t> </a:t>
            </a:r>
            <a:r>
              <a:rPr lang="pl-PL" sz="1800" b="1" dirty="0" err="1" smtClean="0">
                <a:solidFill>
                  <a:schemeClr val="tx1">
                    <a:lumMod val="65000"/>
                    <a:lumOff val="35000"/>
                  </a:schemeClr>
                </a:solidFill>
                <a:latin typeface="Arial Narrow" pitchFamily="34" charset="0"/>
              </a:rPr>
              <a:t>Officer</a:t>
            </a:r>
            <a:r>
              <a:rPr lang="pl-PL" sz="1800" b="1" dirty="0" smtClean="0">
                <a:solidFill>
                  <a:schemeClr val="tx1">
                    <a:lumMod val="65000"/>
                    <a:lumOff val="35000"/>
                  </a:schemeClr>
                </a:solidFill>
                <a:latin typeface="Arial Narrow" pitchFamily="34" charset="0"/>
              </a:rPr>
              <a:t>, wpisany na Krajową Listę Profesjonalnych Audytorów i Kontrolerów Wewnętrznych. </a:t>
            </a:r>
          </a:p>
          <a:p>
            <a:pPr algn="just">
              <a:spcBef>
                <a:spcPts val="1200"/>
              </a:spcBef>
            </a:pPr>
            <a:r>
              <a:rPr lang="pl-PL" sz="1600" b="1" dirty="0" smtClean="0">
                <a:solidFill>
                  <a:schemeClr val="tx1">
                    <a:lumMod val="65000"/>
                    <a:lumOff val="35000"/>
                  </a:schemeClr>
                </a:solidFill>
                <a:latin typeface="Arial Narrow" pitchFamily="34" charset="0"/>
              </a:rPr>
              <a:t>Od wielu lat doradza inwestorom krajowym i zagranicznym, w szczególności z branży budowlanej, motoryzacyjnej, jak również branży dystrybucyjnej. Wieloletnia praca w Ernst </a:t>
            </a:r>
            <a:br>
              <a:rPr lang="pl-PL" sz="1600" b="1" dirty="0" smtClean="0">
                <a:solidFill>
                  <a:schemeClr val="tx1">
                    <a:lumMod val="65000"/>
                    <a:lumOff val="35000"/>
                  </a:schemeClr>
                </a:solidFill>
                <a:latin typeface="Arial Narrow" pitchFamily="34" charset="0"/>
              </a:rPr>
            </a:br>
            <a:r>
              <a:rPr lang="pl-PL" sz="1600" b="1" dirty="0" smtClean="0">
                <a:solidFill>
                  <a:schemeClr val="tx1">
                    <a:lumMod val="65000"/>
                    <a:lumOff val="35000"/>
                  </a:schemeClr>
                </a:solidFill>
                <a:latin typeface="Arial Narrow" pitchFamily="34" charset="0"/>
              </a:rPr>
              <a:t>&amp; Young – międzynarodowej firmie konsultingowej – pozwoliła jej zdobyć doświadczenie w zakresie projektów dotyczących różnorodnych zagadnień prawnych, w tym prawa pracy.</a:t>
            </a:r>
          </a:p>
          <a:p>
            <a:pPr algn="just"/>
            <a:endParaRPr lang="pl-PL" sz="1800" dirty="0" smtClean="0">
              <a:solidFill>
                <a:schemeClr val="bg2">
                  <a:lumMod val="25000"/>
                </a:schemeClr>
              </a:solidFill>
              <a:latin typeface="Arial Narrow" pitchFamily="34" charset="0"/>
            </a:endParaRPr>
          </a:p>
          <a:p>
            <a:pPr algn="just"/>
            <a:r>
              <a:rPr lang="pl-PL" sz="1600" dirty="0" smtClean="0">
                <a:solidFill>
                  <a:schemeClr val="bg2">
                    <a:lumMod val="25000"/>
                  </a:schemeClr>
                </a:solidFill>
                <a:latin typeface="Arial Narrow" pitchFamily="34" charset="0"/>
              </a:rPr>
              <a:t/>
            </a:r>
            <a:br>
              <a:rPr lang="pl-PL" sz="1600" dirty="0" smtClean="0">
                <a:solidFill>
                  <a:schemeClr val="bg2">
                    <a:lumMod val="25000"/>
                  </a:schemeClr>
                </a:solidFill>
                <a:latin typeface="Arial Narrow" pitchFamily="34" charset="0"/>
              </a:rPr>
            </a:br>
            <a:endParaRPr lang="pl-PL" sz="1600" dirty="0">
              <a:solidFill>
                <a:schemeClr val="bg2">
                  <a:lumMod val="25000"/>
                </a:schemeClr>
              </a:solidFill>
            </a:endParaRPr>
          </a:p>
        </p:txBody>
      </p:sp>
      <p:pic>
        <p:nvPicPr>
          <p:cNvPr id="4" name="Obraz 3" descr="Telefon, Mediów Społecznych, Ikona"/>
          <p:cNvPicPr/>
          <p:nvPr/>
        </p:nvPicPr>
        <p:blipFill>
          <a:blip r:embed="rId2" cstate="print"/>
          <a:srcRect/>
          <a:stretch>
            <a:fillRect/>
          </a:stretch>
        </p:blipFill>
        <p:spPr bwMode="auto">
          <a:xfrm>
            <a:off x="928662" y="4357694"/>
            <a:ext cx="857256" cy="785819"/>
          </a:xfrm>
          <a:prstGeom prst="rect">
            <a:avLst/>
          </a:prstGeom>
          <a:noFill/>
          <a:ln w="9525">
            <a:noFill/>
            <a:miter lim="800000"/>
            <a:headEnd/>
            <a:tailEnd/>
          </a:ln>
        </p:spPr>
      </p:pic>
      <p:sp>
        <p:nvSpPr>
          <p:cNvPr id="6" name="pole tekstowe 5"/>
          <p:cNvSpPr txBox="1"/>
          <p:nvPr/>
        </p:nvSpPr>
        <p:spPr>
          <a:xfrm>
            <a:off x="1785918" y="4388431"/>
            <a:ext cx="3500462" cy="861774"/>
          </a:xfrm>
          <a:prstGeom prst="rect">
            <a:avLst/>
          </a:prstGeom>
          <a:noFill/>
        </p:spPr>
        <p:txBody>
          <a:bodyPr wrap="square" rtlCol="0">
            <a:spAutoFit/>
          </a:bodyPr>
          <a:lstStyle/>
          <a:p>
            <a:pPr algn="just"/>
            <a:r>
              <a:rPr lang="pl-PL" sz="1600" b="1" dirty="0" smtClean="0">
                <a:solidFill>
                  <a:schemeClr val="accent1">
                    <a:lumMod val="75000"/>
                  </a:schemeClr>
                </a:solidFill>
                <a:latin typeface="Arial Narrow" pitchFamily="34" charset="0"/>
              </a:rPr>
              <a:t>tel.: +48 504 233 399</a:t>
            </a:r>
          </a:p>
          <a:p>
            <a:pPr algn="just"/>
            <a:r>
              <a:rPr lang="pl-PL" sz="1600" b="1" dirty="0" smtClean="0">
                <a:solidFill>
                  <a:schemeClr val="accent1">
                    <a:lumMod val="75000"/>
                  </a:schemeClr>
                </a:solidFill>
                <a:latin typeface="Arial Narrow" pitchFamily="34" charset="0"/>
              </a:rPr>
              <a:t>e-mail: </a:t>
            </a:r>
            <a:r>
              <a:rPr lang="pl-PL" sz="1600" b="1" dirty="0" err="1" smtClean="0">
                <a:solidFill>
                  <a:schemeClr val="accent1">
                    <a:lumMod val="75000"/>
                  </a:schemeClr>
                </a:solidFill>
                <a:latin typeface="Arial Narrow" pitchFamily="34" charset="0"/>
              </a:rPr>
              <a:t>a.pulka@explico.com.pl</a:t>
            </a:r>
            <a:endParaRPr lang="pl-PL" b="1" dirty="0" smtClean="0">
              <a:solidFill>
                <a:schemeClr val="accent1">
                  <a:lumMod val="75000"/>
                </a:schemeClr>
              </a:solidFill>
              <a:latin typeface="Arial Narrow" pitchFamily="34" charset="0"/>
            </a:endParaRPr>
          </a:p>
          <a:p>
            <a:endParaRPr lang="pl-PL" dirty="0">
              <a:solidFill>
                <a:schemeClr val="bg1">
                  <a:lumMod val="50000"/>
                </a:schemeClr>
              </a:solidFill>
            </a:endParaRP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2</a:t>
            </a:fld>
            <a:endParaRPr lang="pl-PL"/>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1"/>
          <p:cNvSpPr txBox="1">
            <a:spLocks/>
          </p:cNvSpPr>
          <p:nvPr/>
        </p:nvSpPr>
        <p:spPr>
          <a:xfrm>
            <a:off x="658044" y="355030"/>
            <a:ext cx="8229600" cy="7780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l-PL" sz="1800" dirty="0">
              <a:solidFill>
                <a:schemeClr val="tx1">
                  <a:lumMod val="65000"/>
                  <a:lumOff val="35000"/>
                </a:schemeClr>
              </a:solidFill>
              <a:latin typeface="Arial Narrow" panose="020B0606020202030204" pitchFamily="34" charset="0"/>
            </a:endParaRPr>
          </a:p>
        </p:txBody>
      </p:sp>
      <p:sp>
        <p:nvSpPr>
          <p:cNvPr id="1026" name="Rectangle 2"/>
          <p:cNvSpPr>
            <a:spLocks noChangeArrowheads="1"/>
          </p:cNvSpPr>
          <p:nvPr/>
        </p:nvSpPr>
        <p:spPr bwMode="auto">
          <a:xfrm>
            <a:off x="899592" y="744079"/>
            <a:ext cx="7530060" cy="4313961"/>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ts val="600"/>
              </a:spcBef>
              <a:spcAft>
                <a:spcPts val="600"/>
              </a:spcAft>
              <a:buClrTx/>
              <a:buSzTx/>
              <a:buFontTx/>
              <a:buNone/>
              <a:tabLst/>
            </a:pPr>
            <a:r>
              <a:rPr lang="pl-PL" sz="2400" b="1" dirty="0">
                <a:solidFill>
                  <a:srgbClr val="00B4FF"/>
                </a:solidFill>
                <a:effectLst>
                  <a:outerShdw blurRad="50800" dist="50800" dir="5400000" algn="ctr" rotWithShape="0">
                    <a:schemeClr val="bg2">
                      <a:lumMod val="25000"/>
                    </a:schemeClr>
                  </a:outerShdw>
                </a:effectLst>
                <a:latin typeface="Arial Narrow" pitchFamily="34" charset="0"/>
              </a:rPr>
              <a:t>Cele szkolenia:</a:t>
            </a:r>
          </a:p>
          <a:p>
            <a:pPr marL="0" marR="0" lvl="0" indent="0" algn="just" defTabSz="914400" rtl="0" eaLnBrk="0" fontAlgn="base" latinLnBrk="0" hangingPunct="0">
              <a:lnSpc>
                <a:spcPct val="100000"/>
              </a:lnSpc>
              <a:spcBef>
                <a:spcPts val="600"/>
              </a:spcBef>
              <a:spcAft>
                <a:spcPts val="600"/>
              </a:spcAft>
              <a:buClrTx/>
              <a:buSzTx/>
              <a:buFontTx/>
              <a:buNone/>
              <a:tabLst/>
            </a:pPr>
            <a:r>
              <a:rPr kumimoji="0" lang="pl-PL" sz="1600" b="1" i="0" u="none" strike="noStrike" cap="none" normalizeH="0" baseline="0" dirty="0" smtClean="0">
                <a:ln>
                  <a:noFill/>
                </a:ln>
                <a:solidFill>
                  <a:schemeClr val="tx1">
                    <a:lumMod val="65000"/>
                    <a:lumOff val="35000"/>
                  </a:schemeClr>
                </a:solidFill>
                <a:effectLst/>
                <a:latin typeface="Arial Narrow" pitchFamily="34" charset="0"/>
                <a:ea typeface="Times New Roman" pitchFamily="18" charset="0"/>
                <a:cs typeface="Arial" pitchFamily="34" charset="0"/>
              </a:rPr>
              <a:t>Celem szkolenia jest przekazanie jego Uczestnikom skoncentrowanej i najbardziej istotnej wiedzy z zakresu tematyki czasu pracy. Poświęcone będzie wyłącznie zagadnieniom praktycznym, które będą omawiane z wykorzystaniem przykładów. </a:t>
            </a:r>
            <a:endParaRPr kumimoji="0" lang="pl-PL" sz="1600" b="1" i="0" u="none" strike="noStrike" cap="none" normalizeH="0" baseline="0" dirty="0" smtClean="0">
              <a:ln>
                <a:noFill/>
              </a:ln>
              <a:solidFill>
                <a:schemeClr val="tx1">
                  <a:lumMod val="65000"/>
                  <a:lumOff val="35000"/>
                </a:schemeClr>
              </a:solidFill>
              <a:effectLst/>
              <a:latin typeface="Arial Narrow"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pl-PL" sz="1600" b="1" i="0" u="none" strike="noStrike" cap="none" normalizeH="0" baseline="0" dirty="0" smtClean="0">
                <a:ln>
                  <a:noFill/>
                </a:ln>
                <a:solidFill>
                  <a:schemeClr val="tx1">
                    <a:lumMod val="65000"/>
                    <a:lumOff val="35000"/>
                  </a:schemeClr>
                </a:solidFill>
                <a:effectLst/>
                <a:latin typeface="Arial Narrow" pitchFamily="34" charset="0"/>
                <a:ea typeface="Calibri" pitchFamily="34" charset="0"/>
                <a:cs typeface="Times New Roman" pitchFamily="18" charset="0"/>
              </a:rPr>
              <a:t>Szkolenie ma również na celu zasygnalizowanie problemów, z którymi Uczestniczy stykają się na co dzień, szczególnie tych, które nie są wprost, w sposób precyzyjny, uregulowane w przepisach. W takiej sytuacji często nie ma jednego uniwersalnego sposobu podejścia do danego przypadku i każdą sprawę należy rozpatrywać indywidualnie</a:t>
            </a:r>
            <a:r>
              <a:rPr lang="pl-PL" sz="1600" b="1" dirty="0">
                <a:solidFill>
                  <a:schemeClr val="tx1">
                    <a:lumMod val="65000"/>
                    <a:lumOff val="35000"/>
                  </a:schemeClr>
                </a:solidFill>
                <a:latin typeface="Arial Narrow" pitchFamily="34" charset="0"/>
                <a:cs typeface="Arial" pitchFamily="34" charset="0"/>
              </a:rPr>
              <a:t>.</a:t>
            </a:r>
            <a:endParaRPr kumimoji="0" lang="pl-PL" sz="1600" b="1" i="0" u="none" strike="noStrike" cap="none" normalizeH="0" baseline="0" dirty="0" smtClean="0">
              <a:ln>
                <a:noFill/>
              </a:ln>
              <a:solidFill>
                <a:schemeClr val="tx1">
                  <a:lumMod val="65000"/>
                  <a:lumOff val="35000"/>
                </a:schemeClr>
              </a:solidFill>
              <a:effectLst/>
              <a:latin typeface="Arial Narrow" pitchFamily="34" charset="0"/>
              <a:cs typeface="Arial" pitchFamily="34" charset="0"/>
            </a:endParaRPr>
          </a:p>
          <a:p>
            <a:pPr algn="just">
              <a:spcBef>
                <a:spcPts val="600"/>
              </a:spcBef>
              <a:spcAft>
                <a:spcPts val="600"/>
              </a:spcAft>
            </a:pPr>
            <a:r>
              <a:rPr lang="pl-PL" sz="1600" b="1" dirty="0" smtClean="0">
                <a:solidFill>
                  <a:schemeClr val="tx1">
                    <a:lumMod val="65000"/>
                    <a:lumOff val="35000"/>
                  </a:schemeClr>
                </a:solidFill>
                <a:latin typeface="Arial Narrow" pitchFamily="34" charset="0"/>
              </a:rPr>
              <a:t>Szkolenie przybliży Uczestnikom również praktyczne orzecznictwo oraz poglądy praktyków prawa.</a:t>
            </a:r>
          </a:p>
          <a:p>
            <a:pPr algn="just">
              <a:spcBef>
                <a:spcPts val="600"/>
              </a:spcBef>
              <a:spcAft>
                <a:spcPts val="600"/>
              </a:spcAft>
            </a:pPr>
            <a:r>
              <a:rPr lang="pl-PL" sz="1600" b="1" dirty="0" smtClean="0">
                <a:solidFill>
                  <a:schemeClr val="tx1">
                    <a:lumMod val="65000"/>
                    <a:lumOff val="35000"/>
                  </a:schemeClr>
                </a:solidFill>
                <a:latin typeface="Arial Narrow" pitchFamily="34" charset="0"/>
              </a:rPr>
              <a:t>W trakcie szkolenia każdy Uczestnik będzie mógł zadawać pytania, z wykorzystaniem </a:t>
            </a:r>
            <a:r>
              <a:rPr lang="pl-PL" sz="1600" b="1" dirty="0" err="1" smtClean="0">
                <a:solidFill>
                  <a:schemeClr val="tx1">
                    <a:lumMod val="65000"/>
                    <a:lumOff val="35000"/>
                  </a:schemeClr>
                </a:solidFill>
                <a:latin typeface="Arial Narrow" pitchFamily="34" charset="0"/>
              </a:rPr>
              <a:t>czatu</a:t>
            </a:r>
            <a:r>
              <a:rPr lang="pl-PL" sz="1600" b="1" dirty="0" smtClean="0">
                <a:solidFill>
                  <a:schemeClr val="tx1">
                    <a:lumMod val="65000"/>
                    <a:lumOff val="35000"/>
                  </a:schemeClr>
                </a:solidFill>
                <a:latin typeface="Arial Narrow" pitchFamily="34" charset="0"/>
              </a:rPr>
              <a:t>. Na część z tych pytań odpowiedzi zostaną udzielone Uczestnikom w trakcie szkolenia. </a:t>
            </a:r>
            <a:br>
              <a:rPr lang="pl-PL" sz="1600" b="1" dirty="0" smtClean="0">
                <a:solidFill>
                  <a:schemeClr val="tx1">
                    <a:lumMod val="65000"/>
                    <a:lumOff val="35000"/>
                  </a:schemeClr>
                </a:solidFill>
                <a:latin typeface="Arial Narrow" pitchFamily="34" charset="0"/>
              </a:rPr>
            </a:br>
            <a:r>
              <a:rPr lang="pl-PL" sz="1600" b="1" dirty="0" smtClean="0">
                <a:solidFill>
                  <a:schemeClr val="tx1">
                    <a:lumMod val="65000"/>
                    <a:lumOff val="35000"/>
                  </a:schemeClr>
                </a:solidFill>
                <a:latin typeface="Arial Narrow" pitchFamily="34" charset="0"/>
              </a:rPr>
              <a:t>W przypadku pozostałych pytań, odpowiedzi zostaną przez nas przygotowane i przesłane do osoby zadającej pytanie w formie e-mailowej już po szkoleniu.</a:t>
            </a:r>
            <a:endParaRPr kumimoji="0" lang="pl-PL" sz="1600" b="1" i="0" u="none" strike="noStrike" cap="none" normalizeH="0" baseline="0" dirty="0" smtClean="0">
              <a:ln>
                <a:noFill/>
              </a:ln>
              <a:solidFill>
                <a:schemeClr val="tx1">
                  <a:lumMod val="65000"/>
                  <a:lumOff val="35000"/>
                </a:schemeClr>
              </a:solidFill>
              <a:effectLst/>
              <a:latin typeface="Arial Narrow" pitchFamily="34" charset="0"/>
              <a:cs typeface="Arial"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z="1400" smtClean="0"/>
              <a:pPr/>
              <a:t>3</a:t>
            </a:fld>
            <a:endParaRPr lang="pl-PL"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1"/>
          <p:cNvSpPr txBox="1">
            <a:spLocks/>
          </p:cNvSpPr>
          <p:nvPr/>
        </p:nvSpPr>
        <p:spPr>
          <a:xfrm>
            <a:off x="658044" y="355030"/>
            <a:ext cx="8229600" cy="7780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pl-PL" sz="1800" dirty="0">
              <a:solidFill>
                <a:schemeClr val="tx1">
                  <a:lumMod val="65000"/>
                  <a:lumOff val="35000"/>
                </a:schemeClr>
              </a:solidFill>
              <a:latin typeface="Arial Narrow" panose="020B0606020202030204" pitchFamily="34" charset="0"/>
            </a:endParaRPr>
          </a:p>
        </p:txBody>
      </p:sp>
      <p:sp>
        <p:nvSpPr>
          <p:cNvPr id="1026" name="Rectangle 2"/>
          <p:cNvSpPr>
            <a:spLocks noChangeArrowheads="1"/>
          </p:cNvSpPr>
          <p:nvPr/>
        </p:nvSpPr>
        <p:spPr bwMode="auto">
          <a:xfrm>
            <a:off x="899592" y="744079"/>
            <a:ext cx="7387184" cy="4837181"/>
          </a:xfrm>
          <a:prstGeom prst="rect">
            <a:avLst/>
          </a:prstGeom>
          <a:noFill/>
          <a:ln w="9525">
            <a:noFill/>
            <a:miter lim="800000"/>
            <a:headEnd/>
            <a:tailEnd/>
          </a:ln>
          <a:effectLst/>
        </p:spPr>
        <p:txBody>
          <a:bodyPr vert="horz" wrap="square" lIns="91440" tIns="126960" rIns="91440" bIns="0" numCol="1" anchor="ctr" anchorCtr="0" compatLnSpc="1">
            <a:prstTxWarp prst="textNoShape">
              <a:avLst/>
            </a:prstTxWarp>
            <a:spAutoFit/>
          </a:bodyPr>
          <a:lstStyle/>
          <a:p>
            <a:r>
              <a:rPr lang="pl-PL" sz="2400" b="1" dirty="0" smtClean="0">
                <a:solidFill>
                  <a:srgbClr val="00B4FF"/>
                </a:solidFill>
                <a:effectLst>
                  <a:outerShdw blurRad="50800" dist="50800" dir="5400000" algn="ctr" rotWithShape="0">
                    <a:schemeClr val="bg2">
                      <a:lumMod val="25000"/>
                    </a:schemeClr>
                  </a:outerShdw>
                </a:effectLst>
                <a:latin typeface="Arial Narrow" pitchFamily="34" charset="0"/>
              </a:rPr>
              <a:t>Szanowni Państwo, </a:t>
            </a:r>
          </a:p>
          <a:p>
            <a:endParaRPr lang="pl-PL" sz="1600" b="1" dirty="0" smtClean="0">
              <a:solidFill>
                <a:schemeClr val="accent1">
                  <a:lumMod val="75000"/>
                </a:schemeClr>
              </a:solidFill>
              <a:latin typeface="Arial Narrow" pitchFamily="34" charset="0"/>
            </a:endParaRPr>
          </a:p>
          <a:p>
            <a:pPr algn="just">
              <a:spcBef>
                <a:spcPts val="1800"/>
              </a:spcBef>
            </a:pPr>
            <a:r>
              <a:rPr lang="pl-PL" sz="1600" dirty="0" smtClean="0">
                <a:solidFill>
                  <a:schemeClr val="tx1">
                    <a:lumMod val="65000"/>
                    <a:lumOff val="35000"/>
                  </a:schemeClr>
                </a:solidFill>
                <a:latin typeface="Arial Narrow" pitchFamily="34" charset="0"/>
              </a:rPr>
              <a:t>Mamy nadzieję, że nasze spotkanie będzie przebiegać bez zakłóceń. </a:t>
            </a:r>
          </a:p>
          <a:p>
            <a:pPr algn="just">
              <a:spcBef>
                <a:spcPts val="1800"/>
              </a:spcBef>
            </a:pPr>
            <a:r>
              <a:rPr lang="pl-PL" sz="1600" dirty="0" smtClean="0">
                <a:solidFill>
                  <a:schemeClr val="tx1">
                    <a:lumMod val="65000"/>
                    <a:lumOff val="35000"/>
                  </a:schemeClr>
                </a:solidFill>
                <a:latin typeface="Arial Narrow" pitchFamily="34" charset="0"/>
              </a:rPr>
              <a:t>Gdyby jednak, w trakcie szkolenia, pojawiły się jakiekolwiek </a:t>
            </a:r>
            <a:r>
              <a:rPr lang="pl-PL" sz="1600" b="1" dirty="0" smtClean="0">
                <a:solidFill>
                  <a:schemeClr val="tx1">
                    <a:lumMod val="65000"/>
                    <a:lumOff val="35000"/>
                  </a:schemeClr>
                </a:solidFill>
                <a:latin typeface="Arial Narrow" pitchFamily="34" charset="0"/>
              </a:rPr>
              <a:t>problemy techniczne</a:t>
            </a:r>
            <a:r>
              <a:rPr lang="pl-PL" sz="1600" dirty="0" smtClean="0">
                <a:solidFill>
                  <a:schemeClr val="tx1">
                    <a:lumMod val="65000"/>
                    <a:lumOff val="35000"/>
                  </a:schemeClr>
                </a:solidFill>
                <a:latin typeface="Arial Narrow" pitchFamily="34" charset="0"/>
              </a:rPr>
              <a:t>, uprzejmie prosimy o kontakt z Panią Lucyną Chudy</a:t>
            </a:r>
            <a:r>
              <a:rPr lang="pl-PL" sz="1600" dirty="0">
                <a:solidFill>
                  <a:schemeClr val="tx1">
                    <a:lumMod val="65000"/>
                    <a:lumOff val="35000"/>
                  </a:schemeClr>
                </a:solidFill>
                <a:latin typeface="Arial Narrow" pitchFamily="34" charset="0"/>
              </a:rPr>
              <a:t>:</a:t>
            </a:r>
            <a:endParaRPr lang="pl-PL" sz="1600" dirty="0" smtClean="0">
              <a:solidFill>
                <a:schemeClr val="tx1">
                  <a:lumMod val="65000"/>
                  <a:lumOff val="35000"/>
                </a:schemeClr>
              </a:solidFill>
              <a:latin typeface="Arial Narrow" pitchFamily="34" charset="0"/>
            </a:endParaRPr>
          </a:p>
          <a:p>
            <a:pPr lvl="3">
              <a:spcBef>
                <a:spcPts val="1800"/>
              </a:spcBef>
            </a:pPr>
            <a:r>
              <a:rPr lang="pl-PL" sz="1600" dirty="0" smtClean="0">
                <a:solidFill>
                  <a:schemeClr val="tx1">
                    <a:lumMod val="65000"/>
                    <a:lumOff val="35000"/>
                  </a:schemeClr>
                </a:solidFill>
                <a:latin typeface="Arial Narrow" pitchFamily="34" charset="0"/>
              </a:rPr>
              <a:t>   </a:t>
            </a:r>
            <a:r>
              <a:rPr lang="de-DE" sz="1600" dirty="0" smtClean="0">
                <a:solidFill>
                  <a:schemeClr val="accent1">
                    <a:lumMod val="75000"/>
                  </a:schemeClr>
                </a:solidFill>
                <a:latin typeface="Arial Narrow" pitchFamily="34" charset="0"/>
              </a:rPr>
              <a:t>Tel: 725 992 610 </a:t>
            </a:r>
            <a:r>
              <a:rPr lang="pl-PL" sz="1600" dirty="0" smtClean="0">
                <a:solidFill>
                  <a:schemeClr val="accent1">
                    <a:lumMod val="75000"/>
                  </a:schemeClr>
                </a:solidFill>
                <a:latin typeface="Arial Narrow" pitchFamily="34" charset="0"/>
              </a:rPr>
              <a:t/>
            </a:r>
            <a:br>
              <a:rPr lang="pl-PL" sz="1600" dirty="0" smtClean="0">
                <a:solidFill>
                  <a:schemeClr val="accent1">
                    <a:lumMod val="75000"/>
                  </a:schemeClr>
                </a:solidFill>
                <a:latin typeface="Arial Narrow" pitchFamily="34" charset="0"/>
              </a:rPr>
            </a:br>
            <a:r>
              <a:rPr lang="de-DE" sz="1600" dirty="0" smtClean="0">
                <a:solidFill>
                  <a:schemeClr val="accent1">
                    <a:lumMod val="75000"/>
                  </a:schemeClr>
                </a:solidFill>
                <a:latin typeface="Arial Narrow" pitchFamily="34" charset="0"/>
              </a:rPr>
              <a:t>   E-</a:t>
            </a:r>
            <a:r>
              <a:rPr lang="de-DE" sz="1600" dirty="0" err="1" smtClean="0">
                <a:solidFill>
                  <a:schemeClr val="accent1">
                    <a:lumMod val="75000"/>
                  </a:schemeClr>
                </a:solidFill>
                <a:latin typeface="Arial Narrow" pitchFamily="34" charset="0"/>
              </a:rPr>
              <a:t>mail</a:t>
            </a:r>
            <a:r>
              <a:rPr lang="de-DE" sz="1600" dirty="0" smtClean="0">
                <a:solidFill>
                  <a:schemeClr val="accent1">
                    <a:lumMod val="75000"/>
                  </a:schemeClr>
                </a:solidFill>
                <a:latin typeface="Arial Narrow" pitchFamily="34" charset="0"/>
              </a:rPr>
              <a:t>: wroclaw@explico.com.pl</a:t>
            </a:r>
            <a:endParaRPr lang="pl-PL" sz="1600" dirty="0" smtClean="0">
              <a:solidFill>
                <a:schemeClr val="accent1">
                  <a:lumMod val="75000"/>
                </a:schemeClr>
              </a:solidFill>
              <a:latin typeface="Arial Narrow" pitchFamily="34" charset="0"/>
            </a:endParaRPr>
          </a:p>
          <a:p>
            <a:pPr algn="just">
              <a:spcBef>
                <a:spcPts val="1800"/>
              </a:spcBef>
            </a:pPr>
            <a:r>
              <a:rPr lang="de-DE" sz="1600" dirty="0" smtClean="0">
                <a:solidFill>
                  <a:schemeClr val="tx1">
                    <a:lumMod val="65000"/>
                    <a:lumOff val="35000"/>
                  </a:schemeClr>
                </a:solidFill>
                <a:latin typeface="Arial Narrow" pitchFamily="34" charset="0"/>
              </a:rPr>
              <a:t> </a:t>
            </a:r>
            <a:r>
              <a:rPr lang="pl-PL" sz="1600" dirty="0" smtClean="0">
                <a:solidFill>
                  <a:schemeClr val="tx1">
                    <a:lumMod val="65000"/>
                    <a:lumOff val="35000"/>
                  </a:schemeClr>
                </a:solidFill>
                <a:latin typeface="Arial Narrow" pitchFamily="34" charset="0"/>
              </a:rPr>
              <a:t>lub na czacie.</a:t>
            </a:r>
          </a:p>
          <a:p>
            <a:pPr algn="just">
              <a:spcBef>
                <a:spcPts val="1800"/>
              </a:spcBef>
            </a:pPr>
            <a:r>
              <a:rPr lang="pl-PL" sz="1600" b="1" dirty="0" smtClean="0">
                <a:solidFill>
                  <a:schemeClr val="tx1">
                    <a:lumMod val="65000"/>
                    <a:lumOff val="35000"/>
                  </a:schemeClr>
                </a:solidFill>
                <a:latin typeface="Arial Narrow" pitchFamily="34" charset="0"/>
              </a:rPr>
              <a:t>Pytania merytoryczne </a:t>
            </a:r>
            <a:r>
              <a:rPr lang="pl-PL" sz="1600" dirty="0" smtClean="0">
                <a:solidFill>
                  <a:schemeClr val="tx1">
                    <a:lumMod val="65000"/>
                    <a:lumOff val="35000"/>
                  </a:schemeClr>
                </a:solidFill>
                <a:latin typeface="Arial Narrow" pitchFamily="34" charset="0"/>
              </a:rPr>
              <a:t>prosimy zadawać, </a:t>
            </a:r>
            <a:r>
              <a:rPr lang="pl-PL" sz="1600" b="1" dirty="0" smtClean="0">
                <a:solidFill>
                  <a:schemeClr val="tx1">
                    <a:lumMod val="65000"/>
                    <a:lumOff val="35000"/>
                  </a:schemeClr>
                </a:solidFill>
                <a:latin typeface="Arial Narrow" pitchFamily="34" charset="0"/>
              </a:rPr>
              <a:t>korzystając z czatu</a:t>
            </a:r>
            <a:r>
              <a:rPr lang="pl-PL" sz="1600" dirty="0" smtClean="0">
                <a:solidFill>
                  <a:schemeClr val="tx1">
                    <a:lumMod val="65000"/>
                    <a:lumOff val="35000"/>
                  </a:schemeClr>
                </a:solidFill>
                <a:latin typeface="Arial Narrow" pitchFamily="34" charset="0"/>
              </a:rPr>
              <a:t> widocznego po lewej stronie ekranu. </a:t>
            </a:r>
          </a:p>
          <a:p>
            <a:pPr algn="just">
              <a:spcBef>
                <a:spcPts val="1800"/>
              </a:spcBef>
            </a:pPr>
            <a:r>
              <a:rPr lang="pl-PL" sz="1600" dirty="0" smtClean="0">
                <a:solidFill>
                  <a:schemeClr val="tx1">
                    <a:lumMod val="65000"/>
                    <a:lumOff val="35000"/>
                  </a:schemeClr>
                </a:solidFill>
                <a:latin typeface="Arial Narrow" pitchFamily="34" charset="0"/>
              </a:rPr>
              <a:t>Odpowiedzi na zadane przez Państwa pytania będą udzielone po zakończeniu prezentacji lub w formie pisemnej (będę przesłane e-mailem), jeżeli ilość pytań lub ich złożoność będą tego wymagały.</a:t>
            </a:r>
            <a:endParaRPr kumimoji="0" lang="pl-PL" sz="1600" i="0" u="none" strike="noStrike" cap="none" normalizeH="0" baseline="0" dirty="0" smtClean="0">
              <a:ln>
                <a:noFill/>
              </a:ln>
              <a:solidFill>
                <a:schemeClr val="tx1">
                  <a:lumMod val="65000"/>
                  <a:lumOff val="35000"/>
                </a:schemeClr>
              </a:solidFill>
              <a:effectLst/>
              <a:latin typeface="Arial Narrow" pitchFamily="34" charset="0"/>
              <a:cs typeface="Arial" pitchFamily="34" charset="0"/>
            </a:endParaRPr>
          </a:p>
        </p:txBody>
      </p:sp>
      <p:pic>
        <p:nvPicPr>
          <p:cNvPr id="4" name="Obraz 3" descr="https://www.uokik.gov.pl/img/ade1cb55.jpg"/>
          <p:cNvPicPr/>
          <p:nvPr/>
        </p:nvPicPr>
        <p:blipFill>
          <a:blip r:embed="rId3" cstate="print"/>
          <a:srcRect/>
          <a:stretch>
            <a:fillRect/>
          </a:stretch>
        </p:blipFill>
        <p:spPr bwMode="auto">
          <a:xfrm>
            <a:off x="1000100" y="2857496"/>
            <a:ext cx="1285884" cy="500066"/>
          </a:xfrm>
          <a:prstGeom prst="rect">
            <a:avLst/>
          </a:prstGeom>
          <a:noFill/>
          <a:ln w="9525">
            <a:noFill/>
            <a:miter lim="800000"/>
            <a:headEnd/>
            <a:tailEnd/>
          </a:ln>
        </p:spPr>
      </p:pic>
      <p:sp>
        <p:nvSpPr>
          <p:cNvPr id="5" name="Symbol zastępczy numeru slajdu 4"/>
          <p:cNvSpPr>
            <a:spLocks noGrp="1"/>
          </p:cNvSpPr>
          <p:nvPr>
            <p:ph type="sldNum" sz="quarter" idx="12"/>
          </p:nvPr>
        </p:nvSpPr>
        <p:spPr/>
        <p:txBody>
          <a:bodyPr/>
          <a:lstStyle/>
          <a:p>
            <a:fld id="{94CA86EA-D7F9-499A-9B20-56370305A889}" type="slidenum">
              <a:rPr lang="pl-PL" smtClean="0"/>
              <a:pPr/>
              <a:t>4</a:t>
            </a:fld>
            <a:endParaRPr lang="pl-P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1484784"/>
            <a:ext cx="7526166" cy="864096"/>
          </a:xfrm>
        </p:spPr>
        <p:txBody>
          <a:bodyPr>
            <a:normAutofit/>
          </a:bodyPr>
          <a:lstStyle/>
          <a:p>
            <a:r>
              <a:rPr lang="pl-PL" b="1" u="sng" dirty="0" smtClean="0">
                <a:solidFill>
                  <a:srgbClr val="D31B77"/>
                </a:solidFill>
                <a:latin typeface="Arial Narrow" pitchFamily="34" charset="0"/>
              </a:rPr>
              <a:t>BLOK 1</a:t>
            </a:r>
            <a:endParaRPr lang="pl-PL" dirty="0">
              <a:solidFill>
                <a:srgbClr val="D31B77"/>
              </a:solidFill>
            </a:endParaRPr>
          </a:p>
        </p:txBody>
      </p:sp>
      <p:sp>
        <p:nvSpPr>
          <p:cNvPr id="3" name="Podtytuł 2"/>
          <p:cNvSpPr>
            <a:spLocks noGrp="1"/>
          </p:cNvSpPr>
          <p:nvPr>
            <p:ph type="subTitle" idx="1"/>
          </p:nvPr>
        </p:nvSpPr>
        <p:spPr>
          <a:xfrm>
            <a:off x="1403648" y="3068960"/>
            <a:ext cx="6400800" cy="792088"/>
          </a:xfrm>
        </p:spPr>
        <p:txBody>
          <a:bodyPr>
            <a:normAutofit fontScale="85000" lnSpcReduction="20000"/>
          </a:bodyPr>
          <a:lstStyle/>
          <a:p>
            <a:r>
              <a:rPr lang="pl-PL" b="1" dirty="0" smtClean="0">
                <a:solidFill>
                  <a:schemeClr val="accent1">
                    <a:lumMod val="75000"/>
                  </a:schemeClr>
                </a:solidFill>
                <a:latin typeface="Arial Narrow" pitchFamily="34" charset="0"/>
              </a:rPr>
              <a:t>Co jest, a co nie jest czasem pracy?</a:t>
            </a:r>
            <a:r>
              <a:rPr lang="pl-PL" dirty="0" smtClean="0">
                <a:solidFill>
                  <a:schemeClr val="accent1">
                    <a:lumMod val="75000"/>
                  </a:schemeClr>
                </a:solidFill>
                <a:latin typeface="Arial Narrow" pitchFamily="34" charset="0"/>
              </a:rPr>
              <a:t/>
            </a:r>
            <a:br>
              <a:rPr lang="pl-PL" dirty="0" smtClean="0">
                <a:solidFill>
                  <a:schemeClr val="accent1">
                    <a:lumMod val="75000"/>
                  </a:schemeClr>
                </a:solidFill>
                <a:latin typeface="Arial Narrow" pitchFamily="34" charset="0"/>
              </a:rPr>
            </a:br>
            <a:endParaRPr lang="pl-PL" dirty="0" smtClean="0">
              <a:solidFill>
                <a:schemeClr val="accent1">
                  <a:lumMod val="75000"/>
                </a:schemeClr>
              </a:solidFill>
              <a:latin typeface="Arial Narrow" pitchFamily="34" charset="0"/>
            </a:endParaRPr>
          </a:p>
          <a:p>
            <a:endParaRPr lang="pl-PL"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a:t>
            </a:fld>
            <a:endParaRPr lang="pl-PL"/>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012" y="435108"/>
            <a:ext cx="7772400" cy="576064"/>
          </a:xfrm>
        </p:spPr>
        <p:txBody>
          <a:bodyPr>
            <a:normAutofit fontScale="90000"/>
          </a:bodyPr>
          <a:lstStyle/>
          <a:p>
            <a:r>
              <a:rPr lang="pl-PL" sz="2700" b="1" dirty="0">
                <a:solidFill>
                  <a:srgbClr val="D31B77"/>
                </a:solidFill>
                <a:latin typeface="Arial Narrow" pitchFamily="34" charset="0"/>
              </a:rPr>
              <a:t>Czas pracy, czyli kiedy mamy do czynienia z czasem </a:t>
            </a:r>
            <a:r>
              <a:rPr lang="pl-PL" sz="2700" b="1" dirty="0" smtClean="0">
                <a:solidFill>
                  <a:srgbClr val="D31B77"/>
                </a:solidFill>
                <a:latin typeface="Arial Narrow" pitchFamily="34" charset="0"/>
              </a:rPr>
              <a:t>pracy</a:t>
            </a:r>
            <a:endParaRPr lang="pl-PL" dirty="0">
              <a:solidFill>
                <a:srgbClr val="D31B77"/>
              </a:solidFill>
            </a:endParaRPr>
          </a:p>
        </p:txBody>
      </p:sp>
      <p:sp>
        <p:nvSpPr>
          <p:cNvPr id="3" name="Podtytuł 2"/>
          <p:cNvSpPr>
            <a:spLocks noGrp="1"/>
          </p:cNvSpPr>
          <p:nvPr>
            <p:ph type="subTitle" idx="1"/>
          </p:nvPr>
        </p:nvSpPr>
        <p:spPr>
          <a:xfrm>
            <a:off x="857224" y="1071546"/>
            <a:ext cx="7487692" cy="5000660"/>
          </a:xfrm>
        </p:spPr>
        <p:txBody>
          <a:bodyPr>
            <a:noAutofit/>
          </a:bodyPr>
          <a:lstStyle/>
          <a:p>
            <a:pPr algn="just">
              <a:spcBef>
                <a:spcPts val="900"/>
              </a:spcBef>
            </a:pPr>
            <a:r>
              <a:rPr lang="pl-PL" sz="1600" b="1" dirty="0" smtClean="0">
                <a:solidFill>
                  <a:schemeClr val="tx1">
                    <a:lumMod val="65000"/>
                    <a:lumOff val="35000"/>
                  </a:schemeClr>
                </a:solidFill>
                <a:latin typeface="Arial Narrow" pitchFamily="34" charset="0"/>
              </a:rPr>
              <a:t>Czasem </a:t>
            </a:r>
            <a:r>
              <a:rPr lang="pl-PL" sz="1600" b="1" dirty="0">
                <a:solidFill>
                  <a:schemeClr val="tx1">
                    <a:lumMod val="65000"/>
                    <a:lumOff val="35000"/>
                  </a:schemeClr>
                </a:solidFill>
                <a:latin typeface="Arial Narrow" pitchFamily="34" charset="0"/>
              </a:rPr>
              <a:t>pracy jest czas, </a:t>
            </a:r>
            <a:r>
              <a:rPr lang="pl-PL" sz="1600" dirty="0">
                <a:solidFill>
                  <a:schemeClr val="tx1">
                    <a:lumMod val="65000"/>
                    <a:lumOff val="35000"/>
                  </a:schemeClr>
                </a:solidFill>
                <a:latin typeface="Arial Narrow" pitchFamily="34" charset="0"/>
              </a:rPr>
              <a:t>w którym pracownik </a:t>
            </a:r>
            <a:r>
              <a:rPr lang="pl-PL" sz="1600" b="1" u="sng" dirty="0">
                <a:solidFill>
                  <a:schemeClr val="tx1">
                    <a:lumMod val="65000"/>
                    <a:lumOff val="35000"/>
                  </a:schemeClr>
                </a:solidFill>
                <a:latin typeface="Arial Narrow" pitchFamily="34" charset="0"/>
              </a:rPr>
              <a:t>pozostaje w dyspozycji pracodawcy </a:t>
            </a:r>
            <a:r>
              <a:rPr lang="pl-PL" sz="1600" b="1" u="sng" dirty="0" smtClean="0">
                <a:solidFill>
                  <a:schemeClr val="tx1">
                    <a:lumMod val="65000"/>
                    <a:lumOff val="35000"/>
                  </a:schemeClr>
                </a:solidFill>
                <a:latin typeface="Arial Narrow" pitchFamily="34" charset="0"/>
              </a:rPr>
              <a:t/>
            </a:r>
            <a:br>
              <a:rPr lang="pl-PL" sz="1600" b="1" u="sng" dirty="0" smtClean="0">
                <a:solidFill>
                  <a:schemeClr val="tx1">
                    <a:lumMod val="65000"/>
                    <a:lumOff val="35000"/>
                  </a:schemeClr>
                </a:solidFill>
                <a:latin typeface="Arial Narrow" pitchFamily="34" charset="0"/>
              </a:rPr>
            </a:br>
            <a:r>
              <a:rPr lang="pl-PL" sz="1600" b="1" u="sng" dirty="0" smtClean="0">
                <a:solidFill>
                  <a:schemeClr val="tx1">
                    <a:lumMod val="65000"/>
                    <a:lumOff val="35000"/>
                  </a:schemeClr>
                </a:solidFill>
                <a:latin typeface="Arial Narrow" pitchFamily="34" charset="0"/>
              </a:rPr>
              <a:t>w </a:t>
            </a:r>
            <a:r>
              <a:rPr lang="pl-PL" sz="1600" b="1" u="sng" dirty="0">
                <a:solidFill>
                  <a:schemeClr val="tx1">
                    <a:lumMod val="65000"/>
                    <a:lumOff val="35000"/>
                  </a:schemeClr>
                </a:solidFill>
                <a:latin typeface="Arial Narrow" pitchFamily="34" charset="0"/>
              </a:rPr>
              <a:t>zakładzie pracy lub w innym miejscu wyznaczonym do wykonywania pracy (art. 128 </a:t>
            </a:r>
            <a:r>
              <a:rPr lang="pl-PL" sz="1600" b="1" u="sng" dirty="0" err="1">
                <a:solidFill>
                  <a:schemeClr val="tx1">
                    <a:lumMod val="65000"/>
                    <a:lumOff val="35000"/>
                  </a:schemeClr>
                </a:solidFill>
                <a:latin typeface="Arial Narrow" pitchFamily="34" charset="0"/>
              </a:rPr>
              <a:t>k.p</a:t>
            </a:r>
            <a:r>
              <a:rPr lang="pl-PL" sz="1600" b="1" u="sng" dirty="0">
                <a:solidFill>
                  <a:schemeClr val="tx1">
                    <a:lumMod val="65000"/>
                    <a:lumOff val="35000"/>
                  </a:schemeClr>
                </a:solidFill>
                <a:latin typeface="Arial Narrow" pitchFamily="34" charset="0"/>
              </a:rPr>
              <a:t>.</a:t>
            </a:r>
            <a:r>
              <a:rPr lang="pl-PL" sz="1600" b="1" dirty="0">
                <a:solidFill>
                  <a:schemeClr val="tx1">
                    <a:lumMod val="65000"/>
                    <a:lumOff val="35000"/>
                  </a:schemeClr>
                </a:solidFill>
                <a:latin typeface="Arial Narrow" pitchFamily="34" charset="0"/>
              </a:rPr>
              <a:t>).</a:t>
            </a:r>
          </a:p>
          <a:p>
            <a:pPr algn="just">
              <a:spcBef>
                <a:spcPts val="900"/>
              </a:spcBef>
            </a:pPr>
            <a:r>
              <a:rPr lang="pl-PL" sz="1600" dirty="0">
                <a:solidFill>
                  <a:schemeClr val="tx1">
                    <a:lumMod val="65000"/>
                    <a:lumOff val="35000"/>
                  </a:schemeClr>
                </a:solidFill>
                <a:latin typeface="Arial Narrow" pitchFamily="34" charset="0"/>
              </a:rPr>
              <a:t>Pracownik pozostaje w dyspozycji pracodawcy od momentu stawienia się w wyznaczonym czasie w zakładzie pracy lub w innym miejscu, w którym praca ma być wykonywana, do upływu określonego czasu pracy albo później, jeśli pracownik został zobowiązany do pracy w godzinach nadliczbowych</a:t>
            </a:r>
            <a:r>
              <a:rPr lang="pl-PL" sz="1600" dirty="0" smtClean="0">
                <a:solidFill>
                  <a:schemeClr val="tx1">
                    <a:lumMod val="65000"/>
                    <a:lumOff val="35000"/>
                  </a:schemeClr>
                </a:solidFill>
                <a:latin typeface="Arial Narrow" pitchFamily="34" charset="0"/>
              </a:rPr>
              <a:t>. </a:t>
            </a:r>
          </a:p>
          <a:p>
            <a:pPr algn="just">
              <a:spcBef>
                <a:spcPts val="900"/>
              </a:spcBef>
            </a:pPr>
            <a:r>
              <a:rPr lang="pl-PL" sz="1800" b="1" dirty="0" smtClean="0">
                <a:solidFill>
                  <a:schemeClr val="accent1">
                    <a:lumMod val="75000"/>
                  </a:schemeClr>
                </a:solidFill>
                <a:latin typeface="Arial Narrow" pitchFamily="34" charset="0"/>
              </a:rPr>
              <a:t>Niektóre przerwy to czas pracy.</a:t>
            </a:r>
            <a:endParaRPr lang="pl-PL" sz="1800" dirty="0" smtClean="0">
              <a:solidFill>
                <a:schemeClr val="accent1">
                  <a:lumMod val="75000"/>
                </a:schemeClr>
              </a:solidFill>
              <a:latin typeface="Arial Narrow" pitchFamily="34" charset="0"/>
            </a:endParaRPr>
          </a:p>
          <a:p>
            <a:pPr algn="just">
              <a:spcBef>
                <a:spcPts val="1200"/>
              </a:spcBef>
            </a:pPr>
            <a:r>
              <a:rPr lang="pl-PL" sz="1600" b="1" dirty="0" smtClean="0">
                <a:solidFill>
                  <a:schemeClr val="tx1">
                    <a:lumMod val="65000"/>
                    <a:lumOff val="35000"/>
                  </a:schemeClr>
                </a:solidFill>
                <a:latin typeface="Arial Narrow" pitchFamily="34" charset="0"/>
              </a:rPr>
              <a:t>Do </a:t>
            </a:r>
            <a:r>
              <a:rPr lang="pl-PL" sz="1600" b="1" dirty="0">
                <a:solidFill>
                  <a:schemeClr val="tx1">
                    <a:lumMod val="65000"/>
                    <a:lumOff val="35000"/>
                  </a:schemeClr>
                </a:solidFill>
                <a:latin typeface="Arial Narrow" pitchFamily="34" charset="0"/>
              </a:rPr>
              <a:t>celów rozliczania czasu pracy pracownika:</a:t>
            </a:r>
          </a:p>
          <a:p>
            <a:pPr marL="285750" lvl="0" indent="-285750" algn="just">
              <a:spcBef>
                <a:spcPts val="900"/>
              </a:spcBef>
              <a:buClr>
                <a:srgbClr val="D31B77"/>
              </a:buClr>
              <a:buSzPct val="110000"/>
              <a:buFont typeface="Arial" pitchFamily="34" charset="0"/>
              <a:buChar char="•"/>
            </a:pPr>
            <a:r>
              <a:rPr lang="pl-PL" sz="1600" b="1" dirty="0">
                <a:solidFill>
                  <a:schemeClr val="tx1">
                    <a:lumMod val="65000"/>
                    <a:lumOff val="35000"/>
                  </a:schemeClr>
                </a:solidFill>
                <a:latin typeface="Arial Narrow" pitchFamily="34" charset="0"/>
              </a:rPr>
              <a:t>doba</a:t>
            </a:r>
            <a:r>
              <a:rPr lang="pl-PL" sz="1600" dirty="0">
                <a:solidFill>
                  <a:schemeClr val="tx1">
                    <a:lumMod val="65000"/>
                    <a:lumOff val="35000"/>
                  </a:schemeClr>
                </a:solidFill>
                <a:latin typeface="Arial Narrow" pitchFamily="34" charset="0"/>
              </a:rPr>
              <a:t> to </a:t>
            </a:r>
            <a:r>
              <a:rPr lang="pl-PL" sz="1600" b="1" u="sng" dirty="0">
                <a:solidFill>
                  <a:schemeClr val="tx1">
                    <a:lumMod val="65000"/>
                    <a:lumOff val="35000"/>
                  </a:schemeClr>
                </a:solidFill>
                <a:latin typeface="Arial Narrow" pitchFamily="34" charset="0"/>
              </a:rPr>
              <a:t>24 kolejne godziny</a:t>
            </a:r>
            <a:r>
              <a:rPr lang="pl-PL" sz="1600" dirty="0">
                <a:solidFill>
                  <a:schemeClr val="tx1">
                    <a:lumMod val="65000"/>
                    <a:lumOff val="35000"/>
                  </a:schemeClr>
                </a:solidFill>
                <a:latin typeface="Arial Narrow" pitchFamily="34" charset="0"/>
              </a:rPr>
              <a:t>, poczynając od godziny, w której pracownik rozpoczyna pracę zgodnie z obowiązującym go rozkładem czasu </a:t>
            </a:r>
            <a:r>
              <a:rPr lang="pl-PL" sz="1600" dirty="0" smtClean="0">
                <a:solidFill>
                  <a:schemeClr val="tx1">
                    <a:lumMod val="65000"/>
                    <a:lumOff val="35000"/>
                  </a:schemeClr>
                </a:solidFill>
                <a:latin typeface="Arial Narrow" pitchFamily="34" charset="0"/>
              </a:rPr>
              <a:t>pracy;</a:t>
            </a:r>
          </a:p>
          <a:p>
            <a:pPr marL="285750" lvl="0" indent="-285750" algn="just">
              <a:spcBef>
                <a:spcPts val="900"/>
              </a:spcBef>
              <a:buClr>
                <a:srgbClr val="D31B77"/>
              </a:buClr>
              <a:buSzPct val="110000"/>
              <a:buFont typeface="Arial" pitchFamily="34" charset="0"/>
              <a:buChar char="•"/>
            </a:pPr>
            <a:r>
              <a:rPr lang="pl-PL" sz="1600" b="1" dirty="0" smtClean="0">
                <a:solidFill>
                  <a:schemeClr val="tx1">
                    <a:lumMod val="65000"/>
                    <a:lumOff val="35000"/>
                  </a:schemeClr>
                </a:solidFill>
                <a:latin typeface="Arial Narrow" pitchFamily="34" charset="0"/>
              </a:rPr>
              <a:t>tydzień</a:t>
            </a:r>
            <a:r>
              <a:rPr lang="pl-PL" sz="1600" dirty="0" smtClean="0">
                <a:solidFill>
                  <a:schemeClr val="tx1">
                    <a:lumMod val="65000"/>
                    <a:lumOff val="35000"/>
                  </a:schemeClr>
                </a:solidFill>
                <a:latin typeface="Arial Narrow" pitchFamily="34" charset="0"/>
              </a:rPr>
              <a:t> </a:t>
            </a:r>
            <a:r>
              <a:rPr lang="pl-PL" sz="1600" dirty="0">
                <a:solidFill>
                  <a:schemeClr val="tx1">
                    <a:lumMod val="65000"/>
                    <a:lumOff val="35000"/>
                  </a:schemeClr>
                </a:solidFill>
                <a:latin typeface="Arial Narrow" pitchFamily="34" charset="0"/>
              </a:rPr>
              <a:t>to </a:t>
            </a:r>
            <a:r>
              <a:rPr lang="pl-PL" sz="1600" b="1" u="sng" dirty="0">
                <a:solidFill>
                  <a:schemeClr val="tx1">
                    <a:lumMod val="65000"/>
                    <a:lumOff val="35000"/>
                  </a:schemeClr>
                </a:solidFill>
                <a:latin typeface="Arial Narrow" pitchFamily="34" charset="0"/>
              </a:rPr>
              <a:t>7 kolejnych dni kalendarzowych</a:t>
            </a:r>
            <a:r>
              <a:rPr lang="pl-PL" sz="1600" dirty="0">
                <a:solidFill>
                  <a:schemeClr val="tx1">
                    <a:lumMod val="65000"/>
                    <a:lumOff val="35000"/>
                  </a:schemeClr>
                </a:solidFill>
                <a:latin typeface="Arial Narrow" pitchFamily="34" charset="0"/>
              </a:rPr>
              <a:t>, poczynając od pierwszego dnia okresu rozliczeniowego.</a:t>
            </a:r>
          </a:p>
          <a:p>
            <a:pPr algn="just">
              <a:spcBef>
                <a:spcPts val="1800"/>
              </a:spcBef>
            </a:pPr>
            <a:r>
              <a:rPr lang="pl-PL" sz="1600" b="1" i="1" u="sng" dirty="0">
                <a:solidFill>
                  <a:schemeClr val="tx1">
                    <a:lumMod val="65000"/>
                    <a:lumOff val="35000"/>
                  </a:schemeClr>
                </a:solidFill>
                <a:latin typeface="Arial Narrow" pitchFamily="34" charset="0"/>
              </a:rPr>
              <a:t>Przykład:</a:t>
            </a:r>
            <a:endParaRPr lang="pl-PL" sz="1600" u="sng" dirty="0">
              <a:solidFill>
                <a:schemeClr val="tx1">
                  <a:lumMod val="65000"/>
                  <a:lumOff val="35000"/>
                </a:schemeClr>
              </a:solidFill>
              <a:latin typeface="Arial Narrow" pitchFamily="34" charset="0"/>
            </a:endParaRPr>
          </a:p>
          <a:p>
            <a:pPr algn="just"/>
            <a:r>
              <a:rPr lang="pl-PL" sz="1600" i="1" dirty="0">
                <a:solidFill>
                  <a:schemeClr val="tx1">
                    <a:lumMod val="65000"/>
                    <a:lumOff val="35000"/>
                  </a:schemeClr>
                </a:solidFill>
                <a:latin typeface="Arial Narrow" pitchFamily="34" charset="0"/>
              </a:rPr>
              <a:t>Pan Jacek rozpoczyna pracę o godz. 8.00. W tym przypadku doba pracownicza Pana Jacka rozpoczyna się o godz. 8.00 i kończy o godz. 8.00 dnia następnego. </a:t>
            </a:r>
            <a:endParaRPr lang="pl-PL" sz="1600" dirty="0">
              <a:solidFill>
                <a:schemeClr val="tx1">
                  <a:lumMod val="65000"/>
                  <a:lumOff val="35000"/>
                </a:schemeClr>
              </a:solidFill>
              <a:latin typeface="Arial Narrow" pitchFamily="34" charset="0"/>
            </a:endParaRP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6</a:t>
            </a:fld>
            <a:endParaRPr lang="pl-P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476672"/>
            <a:ext cx="7772400" cy="792088"/>
          </a:xfrm>
        </p:spPr>
        <p:txBody>
          <a:bodyPr>
            <a:normAutofit fontScale="90000"/>
          </a:bodyPr>
          <a:lstStyle/>
          <a:p>
            <a:r>
              <a:rPr lang="pl-PL" sz="2700" b="1" dirty="0">
                <a:solidFill>
                  <a:srgbClr val="D31B77"/>
                </a:solidFill>
                <a:latin typeface="Arial Narrow" pitchFamily="34" charset="0"/>
              </a:rPr>
              <a:t>Czas </a:t>
            </a:r>
            <a:r>
              <a:rPr lang="pl-PL" sz="2700" b="1" dirty="0" smtClean="0">
                <a:solidFill>
                  <a:srgbClr val="D31B77"/>
                </a:solidFill>
                <a:latin typeface="Arial Narrow" pitchFamily="34" charset="0"/>
              </a:rPr>
              <a:t>przestoju wlicza </a:t>
            </a:r>
            <a:r>
              <a:rPr lang="pl-PL" sz="2700" b="1" dirty="0">
                <a:solidFill>
                  <a:srgbClr val="D31B77"/>
                </a:solidFill>
                <a:latin typeface="Arial Narrow" pitchFamily="34" charset="0"/>
              </a:rPr>
              <a:t>się do czasu pracy pracownika, </a:t>
            </a:r>
            <a:br>
              <a:rPr lang="pl-PL" sz="2700" b="1" dirty="0">
                <a:solidFill>
                  <a:srgbClr val="D31B77"/>
                </a:solidFill>
                <a:latin typeface="Arial Narrow" pitchFamily="34" charset="0"/>
              </a:rPr>
            </a:br>
            <a:r>
              <a:rPr lang="pl-PL" sz="2700" b="1" dirty="0">
                <a:solidFill>
                  <a:srgbClr val="D31B77"/>
                </a:solidFill>
                <a:latin typeface="Arial Narrow" pitchFamily="34" charset="0"/>
              </a:rPr>
              <a:t>nawet jeśli w jego trakcie pracownik nie wykonuje żadnej </a:t>
            </a:r>
            <a:r>
              <a:rPr lang="pl-PL" sz="2700" b="1" dirty="0" smtClean="0">
                <a:solidFill>
                  <a:srgbClr val="D31B77"/>
                </a:solidFill>
                <a:latin typeface="Arial Narrow" pitchFamily="34" charset="0"/>
              </a:rPr>
              <a:t>pracy</a:t>
            </a:r>
            <a:endParaRPr lang="pl-PL" dirty="0">
              <a:solidFill>
                <a:srgbClr val="D31B77"/>
              </a:solidFill>
            </a:endParaRPr>
          </a:p>
        </p:txBody>
      </p:sp>
      <p:sp>
        <p:nvSpPr>
          <p:cNvPr id="3" name="Podtytuł 2"/>
          <p:cNvSpPr>
            <a:spLocks noGrp="1"/>
          </p:cNvSpPr>
          <p:nvPr>
            <p:ph type="subTitle" idx="1"/>
          </p:nvPr>
        </p:nvSpPr>
        <p:spPr>
          <a:xfrm>
            <a:off x="928662" y="1428736"/>
            <a:ext cx="7344816" cy="4643470"/>
          </a:xfrm>
        </p:spPr>
        <p:txBody>
          <a:bodyPr>
            <a:noAutofit/>
          </a:bodyPr>
          <a:lstStyle/>
          <a:p>
            <a:pPr algn="just">
              <a:spcBef>
                <a:spcPts val="900"/>
              </a:spcBef>
            </a:pPr>
            <a:r>
              <a:rPr lang="pl-PL" sz="1800" b="1" dirty="0">
                <a:solidFill>
                  <a:schemeClr val="tx1">
                    <a:lumMod val="65000"/>
                    <a:lumOff val="35000"/>
                  </a:schemeClr>
                </a:solidFill>
                <a:latin typeface="Arial Narrow" pitchFamily="34" charset="0"/>
              </a:rPr>
              <a:t>Czas </a:t>
            </a:r>
            <a:r>
              <a:rPr lang="pl-PL" sz="1800" b="1" dirty="0" smtClean="0">
                <a:solidFill>
                  <a:schemeClr val="tx1">
                    <a:lumMod val="65000"/>
                    <a:lumOff val="35000"/>
                  </a:schemeClr>
                </a:solidFill>
                <a:latin typeface="Arial Narrow" pitchFamily="34" charset="0"/>
              </a:rPr>
              <a:t>przestoju, o którym mowa w art. 81 </a:t>
            </a:r>
            <a:r>
              <a:rPr lang="pl-PL" sz="1800" b="1" dirty="0" err="1" smtClean="0">
                <a:solidFill>
                  <a:schemeClr val="tx1">
                    <a:lumMod val="65000"/>
                    <a:lumOff val="35000"/>
                  </a:schemeClr>
                </a:solidFill>
                <a:latin typeface="Arial Narrow" pitchFamily="34" charset="0"/>
              </a:rPr>
              <a:t>k.p</a:t>
            </a:r>
            <a:r>
              <a:rPr lang="pl-PL" sz="1800" b="1" dirty="0" smtClean="0">
                <a:solidFill>
                  <a:schemeClr val="tx1">
                    <a:lumMod val="65000"/>
                    <a:lumOff val="35000"/>
                  </a:schemeClr>
                </a:solidFill>
                <a:latin typeface="Arial Narrow" pitchFamily="34" charset="0"/>
              </a:rPr>
              <a:t>.:</a:t>
            </a:r>
          </a:p>
          <a:p>
            <a:pPr marL="342900" indent="-342900" algn="just">
              <a:spcBef>
                <a:spcPts val="900"/>
              </a:spcBef>
              <a:buClr>
                <a:srgbClr val="CC0066"/>
              </a:buClr>
              <a:buFont typeface="Wingdings" pitchFamily="2" charset="2"/>
              <a:buChar char="ü"/>
            </a:pPr>
            <a:r>
              <a:rPr lang="pl-PL" sz="1800" dirty="0" smtClean="0">
                <a:solidFill>
                  <a:schemeClr val="tx1">
                    <a:lumMod val="65000"/>
                    <a:lumOff val="35000"/>
                  </a:schemeClr>
                </a:solidFill>
                <a:latin typeface="Arial Narrow" panose="020B0606020202030204" pitchFamily="34" charset="0"/>
              </a:rPr>
              <a:t>przepisy </a:t>
            </a:r>
            <a:r>
              <a:rPr lang="pl-PL" sz="1800" dirty="0">
                <a:solidFill>
                  <a:schemeClr val="tx1">
                    <a:lumMod val="65000"/>
                    <a:lumOff val="35000"/>
                  </a:schemeClr>
                </a:solidFill>
                <a:latin typeface="Arial Narrow" panose="020B0606020202030204" pitchFamily="34" charset="0"/>
              </a:rPr>
              <a:t>prawa pracy nie regulują kwestii związanych z rozliczaniem czasu </a:t>
            </a:r>
            <a:r>
              <a:rPr lang="pl-PL" sz="1800" dirty="0" smtClean="0">
                <a:solidFill>
                  <a:schemeClr val="tx1">
                    <a:lumMod val="65000"/>
                    <a:lumOff val="35000"/>
                  </a:schemeClr>
                </a:solidFill>
                <a:latin typeface="Arial Narrow" panose="020B0606020202030204" pitchFamily="34" charset="0"/>
              </a:rPr>
              <a:t>przestoju, ale przyjmuje się, że czas przestoju powinien być zaliczany do</a:t>
            </a:r>
            <a:r>
              <a:rPr lang="pl-PL" sz="1800" dirty="0">
                <a:solidFill>
                  <a:schemeClr val="tx1">
                    <a:lumMod val="65000"/>
                    <a:lumOff val="35000"/>
                  </a:schemeClr>
                </a:solidFill>
                <a:latin typeface="Arial Narrow" pitchFamily="34" charset="0"/>
              </a:rPr>
              <a:t> czasu pracy. </a:t>
            </a:r>
            <a:endParaRPr lang="pl-PL" sz="1800" dirty="0" smtClean="0">
              <a:solidFill>
                <a:schemeClr val="tx1">
                  <a:lumMod val="65000"/>
                  <a:lumOff val="35000"/>
                </a:schemeClr>
              </a:solidFill>
              <a:latin typeface="Arial Narrow" pitchFamily="34" charset="0"/>
            </a:endParaRPr>
          </a:p>
          <a:p>
            <a:pPr marL="342900" indent="-342900" algn="just">
              <a:spcBef>
                <a:spcPts val="900"/>
              </a:spcBef>
              <a:buClr>
                <a:srgbClr val="CC0066"/>
              </a:buClr>
              <a:buFont typeface="Wingdings" pitchFamily="2" charset="2"/>
              <a:buChar char="ü"/>
            </a:pPr>
            <a:r>
              <a:rPr lang="pl-PL" sz="1800" dirty="0" smtClean="0">
                <a:solidFill>
                  <a:schemeClr val="tx1">
                    <a:lumMod val="65000"/>
                    <a:lumOff val="35000"/>
                  </a:schemeClr>
                </a:solidFill>
                <a:latin typeface="Arial Narrow" pitchFamily="34" charset="0"/>
              </a:rPr>
              <a:t>w konsekwencji, czas przestoju jest wliczany do </a:t>
            </a:r>
            <a:r>
              <a:rPr lang="pl-PL" sz="1800" dirty="0">
                <a:solidFill>
                  <a:schemeClr val="tx1">
                    <a:lumMod val="65000"/>
                    <a:lumOff val="35000"/>
                  </a:schemeClr>
                </a:solidFill>
                <a:latin typeface="Arial Narrow" pitchFamily="34" charset="0"/>
              </a:rPr>
              <a:t>wymiaru czasu pracy </a:t>
            </a:r>
            <a:r>
              <a:rPr lang="pl-PL" sz="1800" dirty="0" smtClean="0">
                <a:solidFill>
                  <a:schemeClr val="tx1">
                    <a:lumMod val="65000"/>
                    <a:lumOff val="35000"/>
                  </a:schemeClr>
                </a:solidFill>
                <a:latin typeface="Arial Narrow" pitchFamily="34" charset="0"/>
              </a:rPr>
              <a:t>pracownika w </a:t>
            </a:r>
            <a:r>
              <a:rPr lang="pl-PL" sz="1800" dirty="0">
                <a:solidFill>
                  <a:schemeClr val="tx1">
                    <a:lumMod val="65000"/>
                    <a:lumOff val="35000"/>
                  </a:schemeClr>
                </a:solidFill>
                <a:latin typeface="Arial Narrow" pitchFamily="34" charset="0"/>
              </a:rPr>
              <a:t>danym okresie rozliczeniowym. </a:t>
            </a:r>
            <a:endParaRPr lang="pl-PL" sz="1800" dirty="0" smtClean="0">
              <a:solidFill>
                <a:schemeClr val="tx1">
                  <a:lumMod val="65000"/>
                  <a:lumOff val="35000"/>
                </a:schemeClr>
              </a:solidFill>
              <a:latin typeface="Arial Narrow" pitchFamily="34" charset="0"/>
            </a:endParaRPr>
          </a:p>
          <a:p>
            <a:pPr algn="just">
              <a:spcBef>
                <a:spcPts val="900"/>
              </a:spcBef>
            </a:pPr>
            <a:r>
              <a:rPr lang="pl-PL" sz="1800" dirty="0" smtClean="0">
                <a:solidFill>
                  <a:schemeClr val="tx1">
                    <a:lumMod val="65000"/>
                    <a:lumOff val="35000"/>
                  </a:schemeClr>
                </a:solidFill>
                <a:latin typeface="Arial Narrow" pitchFamily="34" charset="0"/>
              </a:rPr>
              <a:t>Zaliczenie </a:t>
            </a:r>
            <a:r>
              <a:rPr lang="pl-PL" sz="1800" dirty="0">
                <a:solidFill>
                  <a:schemeClr val="tx1">
                    <a:lumMod val="65000"/>
                    <a:lumOff val="35000"/>
                  </a:schemeClr>
                </a:solidFill>
                <a:latin typeface="Arial Narrow" pitchFamily="34" charset="0"/>
              </a:rPr>
              <a:t>czasu przestoju do czasu pracy pracownika może powodować powstanie pracy w godzinach nadliczbowych, którą pracodawca zobowiązany będzie zrekompensować.</a:t>
            </a:r>
          </a:p>
          <a:p>
            <a:pPr algn="just"/>
            <a:endParaRPr lang="pl-PL" sz="1600" dirty="0">
              <a:solidFill>
                <a:schemeClr val="bg1">
                  <a:lumMod val="50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7</a:t>
            </a:fld>
            <a:endParaRPr lang="pl-PL"/>
          </a:p>
        </p:txBody>
      </p:sp>
    </p:spTree>
    <p:extLst>
      <p:ext uri="{BB962C8B-B14F-4D97-AF65-F5344CB8AC3E}">
        <p14:creationId xmlns:p14="http://schemas.microsoft.com/office/powerpoint/2010/main" xmlns="" val="25725344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404664"/>
            <a:ext cx="7772400" cy="689636"/>
          </a:xfrm>
        </p:spPr>
        <p:txBody>
          <a:bodyPr>
            <a:normAutofit fontScale="90000"/>
          </a:bodyPr>
          <a:lstStyle/>
          <a:p>
            <a:r>
              <a:rPr lang="pl-PL" sz="2700" b="1" dirty="0">
                <a:solidFill>
                  <a:srgbClr val="D31B77"/>
                </a:solidFill>
                <a:latin typeface="Arial Narrow" pitchFamily="34" charset="0"/>
              </a:rPr>
              <a:t>Kiedy dyżur pozazakładowy to </a:t>
            </a:r>
            <a:r>
              <a:rPr lang="pl-PL" sz="2700" b="1" dirty="0" smtClean="0">
                <a:solidFill>
                  <a:srgbClr val="D31B77"/>
                </a:solidFill>
                <a:latin typeface="Arial Narrow" pitchFamily="34" charset="0"/>
              </a:rPr>
              <a:t>„praca”, </a:t>
            </a:r>
            <a:br>
              <a:rPr lang="pl-PL" sz="2700" b="1" dirty="0" smtClean="0">
                <a:solidFill>
                  <a:srgbClr val="D31B77"/>
                </a:solidFill>
                <a:latin typeface="Arial Narrow" pitchFamily="34" charset="0"/>
              </a:rPr>
            </a:br>
            <a:r>
              <a:rPr lang="pl-PL" sz="2700" b="1" dirty="0" smtClean="0">
                <a:solidFill>
                  <a:srgbClr val="D31B77"/>
                </a:solidFill>
                <a:latin typeface="Arial Narrow" pitchFamily="34" charset="0"/>
              </a:rPr>
              <a:t>a </a:t>
            </a:r>
            <a:r>
              <a:rPr lang="pl-PL" sz="2700" b="1" dirty="0">
                <a:solidFill>
                  <a:srgbClr val="D31B77"/>
                </a:solidFill>
                <a:latin typeface="Arial Narrow" pitchFamily="34" charset="0"/>
              </a:rPr>
              <a:t>kiedy </a:t>
            </a:r>
            <a:r>
              <a:rPr lang="pl-PL" sz="2700" b="1" dirty="0" smtClean="0">
                <a:solidFill>
                  <a:srgbClr val="D31B77"/>
                </a:solidFill>
                <a:latin typeface="Arial Narrow" pitchFamily="34" charset="0"/>
              </a:rPr>
              <a:t>„czas odpoczynku”</a:t>
            </a:r>
            <a:endParaRPr lang="pl-PL" dirty="0">
              <a:solidFill>
                <a:srgbClr val="D31B77"/>
              </a:solidFill>
            </a:endParaRPr>
          </a:p>
        </p:txBody>
      </p:sp>
      <p:sp>
        <p:nvSpPr>
          <p:cNvPr id="3" name="Podtytuł 2"/>
          <p:cNvSpPr>
            <a:spLocks noGrp="1"/>
          </p:cNvSpPr>
          <p:nvPr>
            <p:ph type="subTitle" idx="1"/>
          </p:nvPr>
        </p:nvSpPr>
        <p:spPr>
          <a:xfrm>
            <a:off x="625406" y="1484784"/>
            <a:ext cx="7674076" cy="4032448"/>
          </a:xfrm>
        </p:spPr>
        <p:txBody>
          <a:bodyPr>
            <a:noAutofit/>
          </a:bodyPr>
          <a:lstStyle/>
          <a:p>
            <a:pPr algn="just">
              <a:spcBef>
                <a:spcPts val="1800"/>
              </a:spcBef>
            </a:pPr>
            <a:r>
              <a:rPr lang="pl-PL" sz="1800" b="1" i="1" dirty="0">
                <a:solidFill>
                  <a:schemeClr val="accent1">
                    <a:lumMod val="75000"/>
                  </a:schemeClr>
                </a:solidFill>
                <a:latin typeface="Arial Narrow" pitchFamily="34" charset="0"/>
              </a:rPr>
              <a:t>Czy np. dyżury pod telefonem – pełnione przez pracowników np. z branży IT </a:t>
            </a:r>
            <a:r>
              <a:rPr lang="pl-PL" sz="1800" b="1" i="1" dirty="0" smtClean="0">
                <a:solidFill>
                  <a:schemeClr val="accent1">
                    <a:lumMod val="75000"/>
                  </a:schemeClr>
                </a:solidFill>
                <a:latin typeface="Arial Narrow" pitchFamily="34" charset="0"/>
              </a:rPr>
              <a:t>lub </a:t>
            </a:r>
            <a:r>
              <a:rPr lang="pl-PL" sz="1800" b="1" i="1" dirty="0">
                <a:solidFill>
                  <a:schemeClr val="accent1">
                    <a:lumMod val="75000"/>
                  </a:schemeClr>
                </a:solidFill>
                <a:latin typeface="Arial Narrow" pitchFamily="34" charset="0"/>
              </a:rPr>
              <a:t>specjalistów </a:t>
            </a:r>
            <a:r>
              <a:rPr lang="pl-PL" sz="1800" b="1" i="1" dirty="0" smtClean="0">
                <a:solidFill>
                  <a:schemeClr val="accent1">
                    <a:lumMod val="75000"/>
                  </a:schemeClr>
                </a:solidFill>
                <a:latin typeface="Arial Narrow" pitchFamily="34" charset="0"/>
              </a:rPr>
              <a:t>z </a:t>
            </a:r>
            <a:r>
              <a:rPr lang="pl-PL" sz="1800" b="1" i="1" dirty="0">
                <a:solidFill>
                  <a:schemeClr val="accent1">
                    <a:lumMod val="75000"/>
                  </a:schemeClr>
                </a:solidFill>
                <a:latin typeface="Arial Narrow" pitchFamily="34" charset="0"/>
              </a:rPr>
              <a:t>zakresu utrzymania ruchu – powinny być uznawane za czas pracy?</a:t>
            </a:r>
            <a:endParaRPr lang="pl-PL" sz="1800" i="1" dirty="0">
              <a:solidFill>
                <a:schemeClr val="accent1">
                  <a:lumMod val="75000"/>
                </a:schemeClr>
              </a:solidFill>
              <a:latin typeface="Arial Narrow" pitchFamily="34" charset="0"/>
            </a:endParaRPr>
          </a:p>
          <a:p>
            <a:pPr algn="just">
              <a:spcBef>
                <a:spcPts val="1800"/>
              </a:spcBef>
            </a:pPr>
            <a:r>
              <a:rPr lang="pl-PL" sz="1800" dirty="0" smtClean="0">
                <a:solidFill>
                  <a:schemeClr val="tx1">
                    <a:lumMod val="65000"/>
                    <a:lumOff val="35000"/>
                  </a:schemeClr>
                </a:solidFill>
                <a:latin typeface="Arial Narrow" pitchFamily="34" charset="0"/>
              </a:rPr>
              <a:t>Zgodnie </a:t>
            </a:r>
            <a:r>
              <a:rPr lang="pl-PL" sz="1800" dirty="0">
                <a:solidFill>
                  <a:schemeClr val="tx1">
                    <a:lumMod val="65000"/>
                    <a:lumOff val="35000"/>
                  </a:schemeClr>
                </a:solidFill>
                <a:latin typeface="Arial Narrow" pitchFamily="34" charset="0"/>
              </a:rPr>
              <a:t>z art. 151</a:t>
            </a:r>
            <a:r>
              <a:rPr lang="pl-PL" sz="1800" baseline="30000" dirty="0">
                <a:solidFill>
                  <a:schemeClr val="tx1">
                    <a:lumMod val="65000"/>
                    <a:lumOff val="35000"/>
                  </a:schemeClr>
                </a:solidFill>
                <a:latin typeface="Arial Narrow" pitchFamily="34" charset="0"/>
              </a:rPr>
              <a:t>5 </a:t>
            </a:r>
            <a:r>
              <a:rPr lang="pl-PL" sz="1800" dirty="0">
                <a:solidFill>
                  <a:schemeClr val="tx1">
                    <a:lumMod val="65000"/>
                    <a:lumOff val="35000"/>
                  </a:schemeClr>
                </a:solidFill>
                <a:latin typeface="Arial Narrow" pitchFamily="34" charset="0"/>
              </a:rPr>
              <a:t>§ 2 </a:t>
            </a:r>
            <a:r>
              <a:rPr lang="pl-PL" sz="1800" dirty="0" err="1">
                <a:solidFill>
                  <a:schemeClr val="tx1">
                    <a:lumMod val="65000"/>
                    <a:lumOff val="35000"/>
                  </a:schemeClr>
                </a:solidFill>
                <a:latin typeface="Arial Narrow" pitchFamily="34" charset="0"/>
              </a:rPr>
              <a:t>k.p</a:t>
            </a:r>
            <a:r>
              <a:rPr lang="pl-PL" sz="1800" dirty="0">
                <a:solidFill>
                  <a:schemeClr val="tx1">
                    <a:lumMod val="65000"/>
                    <a:lumOff val="35000"/>
                  </a:schemeClr>
                </a:solidFill>
                <a:latin typeface="Arial Narrow" pitchFamily="34" charset="0"/>
              </a:rPr>
              <a:t>. dyżuru nie wlicza się do czasu pracy, jeżeli podczas dyżuru pracownik nie wykonywał pracy. </a:t>
            </a:r>
          </a:p>
          <a:p>
            <a:pPr algn="just">
              <a:spcBef>
                <a:spcPts val="1800"/>
              </a:spcBef>
            </a:pPr>
            <a:r>
              <a:rPr lang="pl-PL" sz="1800" b="1" dirty="0" smtClean="0">
                <a:solidFill>
                  <a:schemeClr val="accent1">
                    <a:lumMod val="75000"/>
                  </a:schemeClr>
                </a:solidFill>
                <a:latin typeface="Arial Narrow" pitchFamily="34" charset="0"/>
              </a:rPr>
              <a:t>W świetle najnowszego orzecznictwa </a:t>
            </a:r>
            <a:r>
              <a:rPr lang="pl-PL" sz="1800" b="1" dirty="0">
                <a:solidFill>
                  <a:schemeClr val="accent1">
                    <a:lumMod val="75000"/>
                  </a:schemeClr>
                </a:solidFill>
                <a:latin typeface="Arial Narrow" pitchFamily="34" charset="0"/>
              </a:rPr>
              <a:t>Trybunału Sprawiedliwości Unii </a:t>
            </a:r>
            <a:r>
              <a:rPr lang="pl-PL" sz="1800" b="1" dirty="0" smtClean="0">
                <a:solidFill>
                  <a:schemeClr val="accent1">
                    <a:lumMod val="75000"/>
                  </a:schemeClr>
                </a:solidFill>
                <a:latin typeface="Arial Narrow" pitchFamily="34" charset="0"/>
              </a:rPr>
              <a:t>Europejskiej:</a:t>
            </a:r>
            <a:endParaRPr lang="pl-PL" sz="1800" dirty="0">
              <a:solidFill>
                <a:schemeClr val="accent1">
                  <a:lumMod val="75000"/>
                </a:schemeClr>
              </a:solidFill>
              <a:latin typeface="Arial Narrow" pitchFamily="34" charset="0"/>
            </a:endParaRPr>
          </a:p>
          <a:p>
            <a:pPr algn="just">
              <a:spcBef>
                <a:spcPts val="1800"/>
              </a:spcBef>
            </a:pPr>
            <a:r>
              <a:rPr lang="pl-PL" sz="1800" b="1" dirty="0">
                <a:solidFill>
                  <a:schemeClr val="tx1">
                    <a:lumMod val="65000"/>
                    <a:lumOff val="35000"/>
                  </a:schemeClr>
                </a:solidFill>
                <a:latin typeface="Arial Narrow" pitchFamily="34" charset="0"/>
              </a:rPr>
              <a:t>Okres dyżuru pozazakładowego stanowi w całości czas pracy tylko wtedy, gdy nałożone na pracownika ograniczenia bardzo znacząco wpływają na jego zdolność do zarządzania w tym okresie czasem wolnym. Trudności organizacyjne, jakie okres dyżuru może spowodować dla pracownika, będące konsekwencją czynników naturalnych lub jego swobodnego wyboru, są bez znaczenia</a:t>
            </a:r>
            <a:r>
              <a:rPr lang="pl-PL" sz="1800" dirty="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algn="just">
              <a:spcBef>
                <a:spcPts val="1800"/>
              </a:spcBef>
            </a:pPr>
            <a:r>
              <a:rPr lang="pl-PL" sz="1800" dirty="0" smtClean="0">
                <a:solidFill>
                  <a:schemeClr val="tx1">
                    <a:lumMod val="65000"/>
                    <a:lumOff val="35000"/>
                  </a:schemeClr>
                </a:solidFill>
                <a:latin typeface="Arial Narrow" pitchFamily="34" charset="0"/>
              </a:rPr>
              <a:t>Ww. pogląd został wyrażony w wyrokach TS w sprawach: C-344/19 i C-580/19</a:t>
            </a:r>
            <a:r>
              <a:rPr lang="pl-PL" sz="1800" smtClean="0">
                <a:solidFill>
                  <a:schemeClr val="tx1">
                    <a:lumMod val="65000"/>
                    <a:lumOff val="35000"/>
                  </a:schemeClr>
                </a:solidFill>
                <a:latin typeface="Arial Narrow" pitchFamily="34" charset="0"/>
              </a:rPr>
              <a:t>.</a:t>
            </a:r>
            <a:r>
              <a:rPr lang="pl-PL" sz="1800">
                <a:solidFill>
                  <a:schemeClr val="tx1">
                    <a:lumMod val="50000"/>
                    <a:lumOff val="50000"/>
                  </a:schemeClr>
                </a:solidFill>
                <a:latin typeface="Arial Narrow" pitchFamily="34" charset="0"/>
              </a:rPr>
              <a:t> </a:t>
            </a:r>
            <a:endParaRPr lang="pl-PL" sz="1800" dirty="0">
              <a:solidFill>
                <a:schemeClr val="tx1">
                  <a:lumMod val="65000"/>
                  <a:lumOff val="35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8</a:t>
            </a:fld>
            <a:endParaRPr lang="pl-PL"/>
          </a:p>
        </p:txBody>
      </p:sp>
    </p:spTree>
    <p:extLst>
      <p:ext uri="{BB962C8B-B14F-4D97-AF65-F5344CB8AC3E}">
        <p14:creationId xmlns:p14="http://schemas.microsoft.com/office/powerpoint/2010/main" xmlns="" val="1470827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404664"/>
            <a:ext cx="7772400" cy="689636"/>
          </a:xfrm>
        </p:spPr>
        <p:txBody>
          <a:bodyPr>
            <a:normAutofit fontScale="90000"/>
          </a:bodyPr>
          <a:lstStyle/>
          <a:p>
            <a:r>
              <a:rPr lang="pl-PL" sz="2700" b="1" dirty="0">
                <a:solidFill>
                  <a:srgbClr val="D31B77"/>
                </a:solidFill>
                <a:latin typeface="Arial Narrow" pitchFamily="34" charset="0"/>
              </a:rPr>
              <a:t>Kiedy dyżur pozazakładowy to </a:t>
            </a:r>
            <a:r>
              <a:rPr lang="pl-PL" sz="2700" b="1" dirty="0" smtClean="0">
                <a:solidFill>
                  <a:srgbClr val="D31B77"/>
                </a:solidFill>
                <a:latin typeface="Arial Narrow" pitchFamily="34" charset="0"/>
              </a:rPr>
              <a:t>„praca”, </a:t>
            </a:r>
            <a:br>
              <a:rPr lang="pl-PL" sz="2700" b="1" dirty="0" smtClean="0">
                <a:solidFill>
                  <a:srgbClr val="D31B77"/>
                </a:solidFill>
                <a:latin typeface="Arial Narrow" pitchFamily="34" charset="0"/>
              </a:rPr>
            </a:br>
            <a:r>
              <a:rPr lang="pl-PL" sz="2700" b="1" dirty="0" smtClean="0">
                <a:solidFill>
                  <a:srgbClr val="D31B77"/>
                </a:solidFill>
                <a:latin typeface="Arial Narrow" pitchFamily="34" charset="0"/>
              </a:rPr>
              <a:t>a </a:t>
            </a:r>
            <a:r>
              <a:rPr lang="pl-PL" sz="2700" b="1" dirty="0">
                <a:solidFill>
                  <a:srgbClr val="D31B77"/>
                </a:solidFill>
                <a:latin typeface="Arial Narrow" pitchFamily="34" charset="0"/>
              </a:rPr>
              <a:t>kiedy </a:t>
            </a:r>
            <a:r>
              <a:rPr lang="pl-PL" sz="2700" b="1" dirty="0" smtClean="0">
                <a:solidFill>
                  <a:srgbClr val="D31B77"/>
                </a:solidFill>
                <a:latin typeface="Arial Narrow" pitchFamily="34" charset="0"/>
              </a:rPr>
              <a:t>„czas odpoczynku”</a:t>
            </a:r>
            <a:endParaRPr lang="pl-PL" dirty="0">
              <a:solidFill>
                <a:srgbClr val="D31B77"/>
              </a:solidFill>
            </a:endParaRPr>
          </a:p>
        </p:txBody>
      </p:sp>
      <p:sp>
        <p:nvSpPr>
          <p:cNvPr id="3" name="Podtytuł 2"/>
          <p:cNvSpPr>
            <a:spLocks noGrp="1"/>
          </p:cNvSpPr>
          <p:nvPr>
            <p:ph type="subTitle" idx="1"/>
          </p:nvPr>
        </p:nvSpPr>
        <p:spPr>
          <a:xfrm>
            <a:off x="755576" y="1268760"/>
            <a:ext cx="7632848" cy="5232074"/>
          </a:xfrm>
        </p:spPr>
        <p:txBody>
          <a:bodyPr>
            <a:noAutofit/>
          </a:bodyPr>
          <a:lstStyle/>
          <a:p>
            <a:pPr algn="just"/>
            <a:r>
              <a:rPr lang="pl-PL" sz="1800" dirty="0" smtClean="0">
                <a:solidFill>
                  <a:schemeClr val="tx1">
                    <a:lumMod val="65000"/>
                    <a:lumOff val="35000"/>
                  </a:schemeClr>
                </a:solidFill>
                <a:latin typeface="Arial Narrow" pitchFamily="34" charset="0"/>
              </a:rPr>
              <a:t>I tak:</a:t>
            </a:r>
          </a:p>
          <a:p>
            <a:pPr marL="285750" lvl="0" indent="-285750" algn="just">
              <a:buClr>
                <a:srgbClr val="D31B77"/>
              </a:buClr>
              <a:buSzPct val="110000"/>
              <a:buFont typeface="Arial" pitchFamily="34" charset="0"/>
              <a:buChar char="•"/>
            </a:pPr>
            <a:r>
              <a:rPr lang="pl-PL" sz="1600" b="1" dirty="0" smtClean="0">
                <a:solidFill>
                  <a:schemeClr val="tx1">
                    <a:lumMod val="65000"/>
                    <a:lumOff val="35000"/>
                  </a:schemeClr>
                </a:solidFill>
                <a:latin typeface="Arial Narrow" pitchFamily="34" charset="0"/>
              </a:rPr>
              <a:t>W </a:t>
            </a:r>
            <a:r>
              <a:rPr lang="pl-PL" sz="1600" b="1" dirty="0" smtClean="0">
                <a:solidFill>
                  <a:schemeClr val="tx1">
                    <a:lumMod val="50000"/>
                    <a:lumOff val="50000"/>
                  </a:schemeClr>
                </a:solidFill>
                <a:latin typeface="Arial Narrow" pitchFamily="34" charset="0"/>
              </a:rPr>
              <a:t>sprawie C-344/19: </a:t>
            </a:r>
            <a:r>
              <a:rPr lang="pl-PL" sz="1600" dirty="0" smtClean="0">
                <a:solidFill>
                  <a:schemeClr val="tx1">
                    <a:lumMod val="50000"/>
                    <a:lumOff val="50000"/>
                  </a:schemeClr>
                </a:solidFill>
                <a:latin typeface="Arial Narrow" pitchFamily="34" charset="0"/>
              </a:rPr>
              <a:t>Wyrok TS z dnia 9 marca 2021 r. – D.J. przeciwko </a:t>
            </a:r>
            <a:r>
              <a:rPr lang="pl-PL" sz="1600" dirty="0" err="1" smtClean="0">
                <a:solidFill>
                  <a:schemeClr val="tx1">
                    <a:lumMod val="50000"/>
                    <a:lumOff val="50000"/>
                  </a:schemeClr>
                </a:solidFill>
                <a:latin typeface="Arial Narrow" pitchFamily="34" charset="0"/>
              </a:rPr>
              <a:t>Radiotelevizija</a:t>
            </a:r>
            <a:r>
              <a:rPr lang="pl-PL" sz="1600" dirty="0" smtClean="0">
                <a:solidFill>
                  <a:schemeClr val="tx1">
                    <a:lumMod val="50000"/>
                    <a:lumOff val="50000"/>
                  </a:schemeClr>
                </a:solidFill>
                <a:latin typeface="Arial Narrow" pitchFamily="34" charset="0"/>
              </a:rPr>
              <a:t> </a:t>
            </a:r>
            <a:r>
              <a:rPr lang="pl-PL" sz="1600" dirty="0" err="1" smtClean="0">
                <a:solidFill>
                  <a:schemeClr val="tx1">
                    <a:lumMod val="50000"/>
                    <a:lumOff val="50000"/>
                  </a:schemeClr>
                </a:solidFill>
                <a:latin typeface="Arial Narrow" pitchFamily="34" charset="0"/>
              </a:rPr>
              <a:t>Slovenija</a:t>
            </a:r>
            <a:r>
              <a:rPr lang="pl-PL" sz="1600" dirty="0">
                <a:solidFill>
                  <a:schemeClr val="tx1">
                    <a:lumMod val="50000"/>
                    <a:lumOff val="50000"/>
                  </a:schemeClr>
                </a:solidFill>
                <a:latin typeface="Arial Narrow" pitchFamily="34" charset="0"/>
              </a:rPr>
              <a:t>, LEX nr </a:t>
            </a:r>
            <a:r>
              <a:rPr lang="pl-PL" sz="1600" dirty="0" smtClean="0">
                <a:solidFill>
                  <a:schemeClr val="tx1">
                    <a:lumMod val="50000"/>
                    <a:lumOff val="50000"/>
                  </a:schemeClr>
                </a:solidFill>
                <a:latin typeface="Arial Narrow" pitchFamily="34" charset="0"/>
              </a:rPr>
              <a:t>3144370. Technik specjalista był odpowiedzialny za zapewnienie, przez kilka kolejnych dni, funkcjonowania telewizyjnych centrów nadawczych znajdujących się w górach w Słowenii. Poza zwykłą pracą w wymiarze 12 godzin na dobę pełnił on również dyżur przez sześć godzin dziennie poza zakładem pracy. W tych okresach nie był on zobowiązany do pozostawania w danym centrum nadawczym, lecz musiał być osiągalny telefonicznie i, w razie potrzeby, być w stanie powrócić do tego centrum w ciągu godziny. W rzeczywistości, biorąc pod uwagę położenie geograficzne trudno dostępnych centrów nadawczych, był zmuszony przebywać w nich podczas dyżuru, w udostępnionym przez pracodawcę mieszkaniu służbowym, bez wielu możliwości spędzania wolnego czasu.</a:t>
            </a:r>
          </a:p>
          <a:p>
            <a:pPr marL="285750" lvl="0" indent="-285750" algn="just">
              <a:spcBef>
                <a:spcPts val="1200"/>
              </a:spcBef>
              <a:buClr>
                <a:srgbClr val="D31B77"/>
              </a:buClr>
              <a:buSzPct val="110000"/>
              <a:buFont typeface="Arial" pitchFamily="34" charset="0"/>
              <a:buChar char="•"/>
            </a:pPr>
            <a:r>
              <a:rPr lang="pl-PL" sz="1600" b="1" dirty="0" smtClean="0">
                <a:solidFill>
                  <a:schemeClr val="tx1">
                    <a:lumMod val="50000"/>
                    <a:lumOff val="50000"/>
                  </a:schemeClr>
                </a:solidFill>
                <a:latin typeface="Arial Narrow" pitchFamily="34" charset="0"/>
              </a:rPr>
              <a:t>W </a:t>
            </a:r>
            <a:r>
              <a:rPr lang="pl-PL" sz="1600" b="1" dirty="0">
                <a:solidFill>
                  <a:schemeClr val="tx1">
                    <a:lumMod val="50000"/>
                    <a:lumOff val="50000"/>
                  </a:schemeClr>
                </a:solidFill>
                <a:latin typeface="Arial Narrow" pitchFamily="34" charset="0"/>
              </a:rPr>
              <a:t>sprawie C-580/19: </a:t>
            </a:r>
            <a:r>
              <a:rPr lang="pl-PL" sz="1600" dirty="0">
                <a:solidFill>
                  <a:schemeClr val="tx1">
                    <a:lumMod val="50000"/>
                    <a:lumOff val="50000"/>
                  </a:schemeClr>
                </a:solidFill>
                <a:latin typeface="Arial Narrow" pitchFamily="34" charset="0"/>
              </a:rPr>
              <a:t>Wyrok TS z dnia 9 marca 2021 r. – RJ przeciwko STADT OFFENBACH AM MAIN, LEX nr 3144368. Funkcjonariusz wykonywał pracę strażaka w mieście Offenbach </a:t>
            </a:r>
            <a:r>
              <a:rPr lang="pl-PL" sz="1600" dirty="0" err="1">
                <a:solidFill>
                  <a:schemeClr val="tx1">
                    <a:lumMod val="50000"/>
                    <a:lumOff val="50000"/>
                  </a:schemeClr>
                </a:solidFill>
                <a:latin typeface="Arial Narrow" pitchFamily="34" charset="0"/>
              </a:rPr>
              <a:t>am</a:t>
            </a:r>
            <a:r>
              <a:rPr lang="pl-PL" sz="1600" dirty="0">
                <a:solidFill>
                  <a:schemeClr val="tx1">
                    <a:lumMod val="50000"/>
                    <a:lumOff val="50000"/>
                  </a:schemeClr>
                </a:solidFill>
                <a:latin typeface="Arial Narrow" pitchFamily="34" charset="0"/>
              </a:rPr>
              <a:t> </a:t>
            </a:r>
            <a:r>
              <a:rPr lang="pl-PL" sz="1600" dirty="0" err="1">
                <a:solidFill>
                  <a:schemeClr val="tx1">
                    <a:lumMod val="50000"/>
                    <a:lumOff val="50000"/>
                  </a:schemeClr>
                </a:solidFill>
                <a:latin typeface="Arial Narrow" pitchFamily="34" charset="0"/>
              </a:rPr>
              <a:t>Main</a:t>
            </a:r>
            <a:r>
              <a:rPr lang="pl-PL" sz="1600" dirty="0">
                <a:solidFill>
                  <a:schemeClr val="tx1">
                    <a:lumMod val="50000"/>
                    <a:lumOff val="50000"/>
                  </a:schemeClr>
                </a:solidFill>
                <a:latin typeface="Arial Narrow" pitchFamily="34" charset="0"/>
              </a:rPr>
              <a:t> (Niemcy). Z tego tytułu musiał, poza regulaminową służbą, regularnie pełnić dyżury pozazakładowe. W ich trakcie nie był on zobowiązany do obecności w miejscu określonym przez pracodawcę, lecz musiał być osiągalny telefonicznie, aby w razie przyjęcia informacji o zdarzeniu móc w ciągu 20 minut dotrzeć w umundurowaniu do granic miasta udostępnionym mu pojazdem </a:t>
            </a:r>
            <a:r>
              <a:rPr lang="pl-PL" sz="1600" dirty="0" smtClean="0">
                <a:solidFill>
                  <a:schemeClr val="tx1">
                    <a:lumMod val="50000"/>
                    <a:lumOff val="50000"/>
                  </a:schemeClr>
                </a:solidFill>
                <a:latin typeface="Arial Narrow" pitchFamily="34" charset="0"/>
              </a:rPr>
              <a:t>służbowym. Obaj okresy </a:t>
            </a:r>
            <a:r>
              <a:rPr lang="pl-PL" sz="1600" dirty="0">
                <a:solidFill>
                  <a:schemeClr val="tx1">
                    <a:lumMod val="50000"/>
                    <a:lumOff val="50000"/>
                  </a:schemeClr>
                </a:solidFill>
                <a:latin typeface="Arial Narrow" pitchFamily="34" charset="0"/>
              </a:rPr>
              <a:t>te należało zakwalifikować w całości jako czas </a:t>
            </a:r>
            <a:r>
              <a:rPr lang="pl-PL" sz="1600" dirty="0" smtClean="0">
                <a:solidFill>
                  <a:schemeClr val="tx1">
                    <a:lumMod val="50000"/>
                    <a:lumOff val="50000"/>
                  </a:schemeClr>
                </a:solidFill>
                <a:latin typeface="Arial Narrow" pitchFamily="34" charset="0"/>
              </a:rPr>
              <a:t>pracy zainteresowani uważali, że ze względu na ograniczenia wynikające z okresów dyżuru pozazakładowego.</a:t>
            </a:r>
            <a:endParaRPr lang="pl-PL" sz="1600" dirty="0">
              <a:solidFill>
                <a:schemeClr val="tx1">
                  <a:lumMod val="50000"/>
                  <a:lumOff val="50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9</a:t>
            </a:fld>
            <a:endParaRPr lang="pl-PL"/>
          </a:p>
        </p:txBody>
      </p:sp>
    </p:spTree>
    <p:extLst>
      <p:ext uri="{BB962C8B-B14F-4D97-AF65-F5344CB8AC3E}">
        <p14:creationId xmlns:p14="http://schemas.microsoft.com/office/powerpoint/2010/main" xmlns="" val="28441202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446228"/>
            <a:ext cx="7772400" cy="606508"/>
          </a:xfrm>
        </p:spPr>
        <p:txBody>
          <a:bodyPr>
            <a:normAutofit/>
          </a:bodyPr>
          <a:lstStyle/>
          <a:p>
            <a:r>
              <a:rPr lang="pl-PL" sz="2400" b="1" dirty="0">
                <a:solidFill>
                  <a:srgbClr val="D31B77"/>
                </a:solidFill>
                <a:latin typeface="Arial Narrow" pitchFamily="34" charset="0"/>
              </a:rPr>
              <a:t>Czy udział w szkoleniu wlicza się do czasu pracy</a:t>
            </a:r>
            <a:r>
              <a:rPr lang="pl-PL" sz="2400" b="1" dirty="0" smtClean="0">
                <a:solidFill>
                  <a:srgbClr val="D31B77"/>
                </a:solidFill>
                <a:latin typeface="Arial Narrow" pitchFamily="34" charset="0"/>
              </a:rPr>
              <a:t>? [1]</a:t>
            </a:r>
            <a:endParaRPr lang="pl-PL" sz="4000" dirty="0">
              <a:solidFill>
                <a:srgbClr val="D31B77"/>
              </a:solidFill>
            </a:endParaRPr>
          </a:p>
        </p:txBody>
      </p:sp>
      <p:sp>
        <p:nvSpPr>
          <p:cNvPr id="3" name="Podtytuł 2"/>
          <p:cNvSpPr>
            <a:spLocks noGrp="1"/>
          </p:cNvSpPr>
          <p:nvPr>
            <p:ph type="subTitle" idx="1"/>
          </p:nvPr>
        </p:nvSpPr>
        <p:spPr>
          <a:xfrm>
            <a:off x="785786" y="1285860"/>
            <a:ext cx="7632848" cy="4752528"/>
          </a:xfrm>
        </p:spPr>
        <p:txBody>
          <a:bodyPr>
            <a:noAutofit/>
          </a:bodyPr>
          <a:lstStyle/>
          <a:p>
            <a:pPr algn="just">
              <a:spcBef>
                <a:spcPts val="900"/>
              </a:spcBef>
            </a:pPr>
            <a:r>
              <a:rPr lang="pl-PL" sz="1800" b="1" dirty="0">
                <a:solidFill>
                  <a:schemeClr val="accent1">
                    <a:lumMod val="75000"/>
                  </a:schemeClr>
                </a:solidFill>
                <a:latin typeface="Arial Narrow" pitchFamily="34" charset="0"/>
              </a:rPr>
              <a:t>PYTANIE</a:t>
            </a:r>
            <a:endParaRPr lang="pl-PL" sz="1600" b="1" dirty="0">
              <a:solidFill>
                <a:schemeClr val="accent1">
                  <a:lumMod val="75000"/>
                </a:schemeClr>
              </a:solidFill>
              <a:latin typeface="Arial Narrow" pitchFamily="34" charset="0"/>
            </a:endParaRPr>
          </a:p>
          <a:p>
            <a:pPr algn="just">
              <a:spcBef>
                <a:spcPts val="900"/>
              </a:spcBef>
            </a:pPr>
            <a:r>
              <a:rPr lang="pl-PL" sz="1600" dirty="0">
                <a:solidFill>
                  <a:schemeClr val="tx1">
                    <a:lumMod val="65000"/>
                    <a:lumOff val="35000"/>
                  </a:schemeClr>
                </a:solidFill>
                <a:latin typeface="Arial Narrow" pitchFamily="34" charset="0"/>
              </a:rPr>
              <a:t>Pracownik przebywa w delegacji służbowej od środy do następnego piątku, czyli ponad tydzień. Został delegowany w celu odbycia szkolenia, którego celem jest podniesienie kwalifikacji zawodowych oraz zdobycie dodatkowych uprawnień przydatnych na zajmowanym przez niego stanowisku. Pracownik ten zatrudniony jest w pełnym wymiarze czasu pracy, ale ma zadaniowy czas pracy. Na szkoleniu</a:t>
            </a:r>
            <a:r>
              <a:rPr lang="pl-PL" sz="1600" i="1" dirty="0">
                <a:solidFill>
                  <a:schemeClr val="tx1">
                    <a:lumMod val="65000"/>
                    <a:lumOff val="35000"/>
                  </a:schemeClr>
                </a:solidFill>
                <a:latin typeface="Arial Narrow" pitchFamily="34" charset="0"/>
              </a:rPr>
              <a:t> </a:t>
            </a:r>
            <a:r>
              <a:rPr lang="pl-PL" sz="1600" dirty="0">
                <a:solidFill>
                  <a:schemeClr val="tx1">
                    <a:lumMod val="65000"/>
                    <a:lumOff val="35000"/>
                  </a:schemeClr>
                </a:solidFill>
                <a:latin typeface="Arial Narrow" pitchFamily="34" charset="0"/>
              </a:rPr>
              <a:t>był też zarówno w sobotę, jak i w niedzielę.</a:t>
            </a:r>
          </a:p>
          <a:p>
            <a:pPr algn="just">
              <a:spcBef>
                <a:spcPts val="900"/>
              </a:spcBef>
            </a:pPr>
            <a:r>
              <a:rPr lang="pl-PL" sz="1600" b="1" i="1" dirty="0">
                <a:solidFill>
                  <a:schemeClr val="tx1">
                    <a:lumMod val="65000"/>
                    <a:lumOff val="35000"/>
                  </a:schemeClr>
                </a:solidFill>
                <a:latin typeface="Arial Narrow" pitchFamily="34" charset="0"/>
              </a:rPr>
              <a:t>Czy w związku z tym, że pracownik ten przebywał na szkoleniu, a nie świadczył pracy </a:t>
            </a:r>
            <a:r>
              <a:rPr lang="pl-PL" sz="1600" b="1" i="1" dirty="0" smtClean="0">
                <a:solidFill>
                  <a:schemeClr val="tx1">
                    <a:lumMod val="65000"/>
                    <a:lumOff val="35000"/>
                  </a:schemeClr>
                </a:solidFill>
                <a:latin typeface="Arial Narrow" pitchFamily="34" charset="0"/>
              </a:rPr>
              <a:t/>
            </a:r>
            <a:br>
              <a:rPr lang="pl-PL" sz="1600" b="1" i="1" dirty="0" smtClean="0">
                <a:solidFill>
                  <a:schemeClr val="tx1">
                    <a:lumMod val="65000"/>
                    <a:lumOff val="35000"/>
                  </a:schemeClr>
                </a:solidFill>
                <a:latin typeface="Arial Narrow" pitchFamily="34" charset="0"/>
              </a:rPr>
            </a:br>
            <a:r>
              <a:rPr lang="pl-PL" sz="1600" b="1" i="1" dirty="0" smtClean="0">
                <a:solidFill>
                  <a:schemeClr val="tx1">
                    <a:lumMod val="65000"/>
                    <a:lumOff val="35000"/>
                  </a:schemeClr>
                </a:solidFill>
                <a:latin typeface="Arial Narrow" pitchFamily="34" charset="0"/>
              </a:rPr>
              <a:t>w </a:t>
            </a:r>
            <a:r>
              <a:rPr lang="pl-PL" sz="1600" b="1" i="1" dirty="0">
                <a:solidFill>
                  <a:schemeClr val="tx1">
                    <a:lumMod val="65000"/>
                    <a:lumOff val="35000"/>
                  </a:schemeClr>
                </a:solidFill>
                <a:latin typeface="Arial Narrow" pitchFamily="34" charset="0"/>
              </a:rPr>
              <a:t>dosłownym tego słowa znaczeniu, oraz że ma zadaniowy czas pracy, należą mu się dodatkowe dwa dni wolne za delegację w sobotę i w niedzielę?</a:t>
            </a:r>
            <a:endParaRPr lang="pl-PL" sz="1600" i="1" dirty="0">
              <a:solidFill>
                <a:schemeClr val="tx1">
                  <a:lumMod val="65000"/>
                  <a:lumOff val="35000"/>
                </a:schemeClr>
              </a:solidFill>
              <a:latin typeface="Arial Narrow" pitchFamily="34" charset="0"/>
            </a:endParaRPr>
          </a:p>
          <a:p>
            <a:pPr algn="just">
              <a:spcBef>
                <a:spcPts val="900"/>
              </a:spcBef>
            </a:pPr>
            <a:r>
              <a:rPr lang="pl-PL" sz="1800" b="1" dirty="0">
                <a:solidFill>
                  <a:schemeClr val="accent1">
                    <a:lumMod val="75000"/>
                  </a:schemeClr>
                </a:solidFill>
                <a:latin typeface="Arial Narrow" pitchFamily="34" charset="0"/>
              </a:rPr>
              <a:t>ODPOWIEDŹ</a:t>
            </a:r>
          </a:p>
          <a:p>
            <a:pPr lvl="0" algn="just">
              <a:spcBef>
                <a:spcPts val="900"/>
              </a:spcBef>
            </a:pPr>
            <a:r>
              <a:rPr lang="pl-PL" sz="1600" dirty="0">
                <a:solidFill>
                  <a:schemeClr val="tx1">
                    <a:lumMod val="65000"/>
                    <a:lumOff val="35000"/>
                  </a:schemeClr>
                </a:solidFill>
                <a:latin typeface="Arial Narrow" pitchFamily="34" charset="0"/>
              </a:rPr>
              <a:t>Czas poświęcony na udział w szkoleniu z zakresu bezpieczeństwa i higieny pracy jest zawsze zaliczany do czasu pracy</a:t>
            </a:r>
            <a:r>
              <a:rPr lang="pl-PL" sz="1600" i="1" dirty="0">
                <a:solidFill>
                  <a:schemeClr val="tx1">
                    <a:lumMod val="65000"/>
                    <a:lumOff val="35000"/>
                  </a:schemeClr>
                </a:solidFill>
                <a:latin typeface="Arial Narrow" pitchFamily="34" charset="0"/>
              </a:rPr>
              <a:t>. Szkolenia </a:t>
            </a:r>
            <a:r>
              <a:rPr lang="pl-PL" sz="1600" dirty="0">
                <a:solidFill>
                  <a:schemeClr val="tx1">
                    <a:lumMod val="65000"/>
                    <a:lumOff val="35000"/>
                  </a:schemeClr>
                </a:solidFill>
                <a:latin typeface="Arial Narrow" pitchFamily="34" charset="0"/>
              </a:rPr>
              <a:t>w zakresie bhp (wstępne i okresowe) odbywają się bowiem </a:t>
            </a:r>
            <a:r>
              <a:rPr lang="pl-PL" sz="1600" dirty="0" smtClean="0">
                <a:solidFill>
                  <a:schemeClr val="tx1">
                    <a:lumMod val="65000"/>
                    <a:lumOff val="35000"/>
                  </a:schemeClr>
                </a:solidFill>
                <a:latin typeface="Arial Narrow" pitchFamily="34" charset="0"/>
              </a:rPr>
              <a:t/>
            </a:r>
            <a:br>
              <a:rPr lang="pl-PL" sz="1600" dirty="0" smtClean="0">
                <a:solidFill>
                  <a:schemeClr val="tx1">
                    <a:lumMod val="65000"/>
                    <a:lumOff val="35000"/>
                  </a:schemeClr>
                </a:solidFill>
                <a:latin typeface="Arial Narrow" pitchFamily="34" charset="0"/>
              </a:rPr>
            </a:br>
            <a:r>
              <a:rPr lang="pl-PL" sz="1600" dirty="0" smtClean="0">
                <a:solidFill>
                  <a:schemeClr val="tx1">
                    <a:lumMod val="65000"/>
                    <a:lumOff val="35000"/>
                  </a:schemeClr>
                </a:solidFill>
                <a:latin typeface="Arial Narrow" pitchFamily="34" charset="0"/>
              </a:rPr>
              <a:t>w </a:t>
            </a:r>
            <a:r>
              <a:rPr lang="pl-PL" sz="1600" i="1" dirty="0">
                <a:solidFill>
                  <a:schemeClr val="tx1">
                    <a:lumMod val="65000"/>
                    <a:lumOff val="35000"/>
                  </a:schemeClr>
                </a:solidFill>
                <a:latin typeface="Arial Narrow" pitchFamily="34" charset="0"/>
              </a:rPr>
              <a:t>czasie </a:t>
            </a:r>
            <a:r>
              <a:rPr lang="pl-PL" sz="1600" dirty="0">
                <a:solidFill>
                  <a:schemeClr val="tx1">
                    <a:lumMod val="65000"/>
                    <a:lumOff val="35000"/>
                  </a:schemeClr>
                </a:solidFill>
                <a:latin typeface="Arial Narrow" pitchFamily="34" charset="0"/>
              </a:rPr>
              <a:t>pracy i na koszt pracodawcy (art.  237</a:t>
            </a:r>
            <a:r>
              <a:rPr lang="pl-PL" sz="1600" baseline="30000" dirty="0">
                <a:solidFill>
                  <a:schemeClr val="tx1">
                    <a:lumMod val="65000"/>
                    <a:lumOff val="35000"/>
                  </a:schemeClr>
                </a:solidFill>
                <a:latin typeface="Arial Narrow" pitchFamily="34" charset="0"/>
              </a:rPr>
              <a:t>3</a:t>
            </a:r>
            <a:r>
              <a:rPr lang="pl-PL" sz="1600" dirty="0">
                <a:solidFill>
                  <a:schemeClr val="tx1">
                    <a:lumMod val="65000"/>
                    <a:lumOff val="35000"/>
                  </a:schemeClr>
                </a:solidFill>
                <a:latin typeface="Arial Narrow" pitchFamily="34" charset="0"/>
              </a:rPr>
              <a:t> § 3 </a:t>
            </a:r>
            <a:r>
              <a:rPr lang="pl-PL" sz="1600" dirty="0" err="1">
                <a:solidFill>
                  <a:schemeClr val="tx1">
                    <a:lumMod val="65000"/>
                    <a:lumOff val="35000"/>
                  </a:schemeClr>
                </a:solidFill>
                <a:latin typeface="Arial Narrow" pitchFamily="34" charset="0"/>
              </a:rPr>
              <a:t>k.p</a:t>
            </a:r>
            <a:r>
              <a:rPr lang="pl-PL" sz="1600" dirty="0">
                <a:solidFill>
                  <a:schemeClr val="tx1">
                    <a:lumMod val="65000"/>
                    <a:lumOff val="35000"/>
                  </a:schemeClr>
                </a:solidFill>
                <a:latin typeface="Arial Narrow" pitchFamily="34" charset="0"/>
              </a:rPr>
              <a:t>.).</a:t>
            </a:r>
          </a:p>
          <a:p>
            <a:pPr lvl="0" algn="just">
              <a:spcBef>
                <a:spcPts val="900"/>
              </a:spcBef>
            </a:pPr>
            <a:r>
              <a:rPr lang="pl-PL" sz="1600" dirty="0">
                <a:solidFill>
                  <a:schemeClr val="tx1">
                    <a:lumMod val="65000"/>
                    <a:lumOff val="35000"/>
                  </a:schemeClr>
                </a:solidFill>
                <a:latin typeface="Arial Narrow" pitchFamily="34" charset="0"/>
              </a:rPr>
              <a:t>Uczestnictwo pracownika w szkoleniu</a:t>
            </a:r>
            <a:r>
              <a:rPr lang="pl-PL" sz="1600" i="1" dirty="0">
                <a:solidFill>
                  <a:schemeClr val="tx1">
                    <a:lumMod val="65000"/>
                    <a:lumOff val="35000"/>
                  </a:schemeClr>
                </a:solidFill>
                <a:latin typeface="Arial Narrow" pitchFamily="34" charset="0"/>
              </a:rPr>
              <a:t> </a:t>
            </a:r>
            <a:r>
              <a:rPr lang="pl-PL" sz="1600" dirty="0">
                <a:solidFill>
                  <a:schemeClr val="tx1">
                    <a:lumMod val="65000"/>
                    <a:lumOff val="35000"/>
                  </a:schemeClr>
                </a:solidFill>
                <a:latin typeface="Arial Narrow" pitchFamily="34" charset="0"/>
              </a:rPr>
              <a:t>odbywanym w ramach delegacji w dniach dla niego wolnych od pracy podlega zaliczeniu do czasu pracy tego pracownika, jeżeli stanowiło realizację polecenia pracodawcy.</a:t>
            </a: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10</a:t>
            </a:fld>
            <a:endParaRPr lang="pl-PL"/>
          </a:p>
        </p:txBody>
      </p:sp>
    </p:spTree>
    <p:extLst>
      <p:ext uri="{BB962C8B-B14F-4D97-AF65-F5344CB8AC3E}">
        <p14:creationId xmlns:p14="http://schemas.microsoft.com/office/powerpoint/2010/main" xmlns="" val="32953560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446228"/>
            <a:ext cx="7772400" cy="606508"/>
          </a:xfrm>
        </p:spPr>
        <p:txBody>
          <a:bodyPr>
            <a:normAutofit/>
          </a:bodyPr>
          <a:lstStyle/>
          <a:p>
            <a:r>
              <a:rPr lang="pl-PL" sz="2400" b="1" dirty="0">
                <a:solidFill>
                  <a:srgbClr val="D31B77"/>
                </a:solidFill>
                <a:latin typeface="Arial Narrow" pitchFamily="34" charset="0"/>
              </a:rPr>
              <a:t>Czy udział w szkoleniu wlicza się do czasu pracy</a:t>
            </a:r>
            <a:r>
              <a:rPr lang="pl-PL" sz="2400" b="1" dirty="0" smtClean="0">
                <a:solidFill>
                  <a:srgbClr val="D31B77"/>
                </a:solidFill>
                <a:latin typeface="Arial Narrow" pitchFamily="34" charset="0"/>
              </a:rPr>
              <a:t>? [2]</a:t>
            </a:r>
            <a:endParaRPr lang="pl-PL" sz="4000" dirty="0">
              <a:solidFill>
                <a:srgbClr val="D31B77"/>
              </a:solidFill>
            </a:endParaRPr>
          </a:p>
        </p:txBody>
      </p:sp>
      <p:sp>
        <p:nvSpPr>
          <p:cNvPr id="3" name="Podtytuł 2"/>
          <p:cNvSpPr>
            <a:spLocks noGrp="1"/>
          </p:cNvSpPr>
          <p:nvPr>
            <p:ph type="subTitle" idx="1"/>
          </p:nvPr>
        </p:nvSpPr>
        <p:spPr>
          <a:xfrm>
            <a:off x="714348" y="1142984"/>
            <a:ext cx="7561410" cy="4896544"/>
          </a:xfrm>
        </p:spPr>
        <p:txBody>
          <a:bodyPr>
            <a:noAutofit/>
          </a:bodyPr>
          <a:lstStyle/>
          <a:p>
            <a:pPr algn="just">
              <a:spcBef>
                <a:spcPts val="900"/>
              </a:spcBef>
            </a:pPr>
            <a:r>
              <a:rPr lang="pl-PL" sz="1800" b="1" dirty="0" smtClean="0">
                <a:solidFill>
                  <a:schemeClr val="accent1">
                    <a:lumMod val="75000"/>
                  </a:schemeClr>
                </a:solidFill>
                <a:latin typeface="Arial Narrow" pitchFamily="34" charset="0"/>
              </a:rPr>
              <a:t>UZASADNIENIE</a:t>
            </a:r>
            <a:endParaRPr lang="pl-PL" sz="1800" b="1" dirty="0">
              <a:solidFill>
                <a:schemeClr val="accent1">
                  <a:lumMod val="75000"/>
                </a:schemeClr>
              </a:solidFill>
              <a:latin typeface="Arial Narrow" pitchFamily="34" charset="0"/>
            </a:endParaRPr>
          </a:p>
          <a:p>
            <a:pPr algn="just">
              <a:spcBef>
                <a:spcPts val="900"/>
              </a:spcBef>
            </a:pPr>
            <a:r>
              <a:rPr lang="pl-PL" sz="1600" dirty="0">
                <a:solidFill>
                  <a:schemeClr val="tx1">
                    <a:lumMod val="65000"/>
                    <a:lumOff val="35000"/>
                  </a:schemeClr>
                </a:solidFill>
                <a:latin typeface="Arial Narrow" pitchFamily="34" charset="0"/>
              </a:rPr>
              <a:t>Zgodnie </a:t>
            </a:r>
            <a:r>
              <a:rPr lang="pl-PL" sz="1600" dirty="0" smtClean="0">
                <a:solidFill>
                  <a:schemeClr val="tx1">
                    <a:lumMod val="65000"/>
                    <a:lumOff val="35000"/>
                  </a:schemeClr>
                </a:solidFill>
                <a:latin typeface="Arial Narrow" pitchFamily="34" charset="0"/>
              </a:rPr>
              <a:t>z art. 77</a:t>
            </a:r>
            <a:r>
              <a:rPr lang="pl-PL" sz="1600" baseline="30000" dirty="0" smtClean="0">
                <a:solidFill>
                  <a:schemeClr val="tx1">
                    <a:lumMod val="65000"/>
                    <a:lumOff val="35000"/>
                  </a:schemeClr>
                </a:solidFill>
                <a:latin typeface="Arial Narrow" pitchFamily="34" charset="0"/>
              </a:rPr>
              <a:t>5 </a:t>
            </a:r>
            <a:r>
              <a:rPr lang="pl-PL" sz="1600" dirty="0" err="1" smtClean="0">
                <a:solidFill>
                  <a:schemeClr val="tx1">
                    <a:lumMod val="65000"/>
                    <a:lumOff val="35000"/>
                  </a:schemeClr>
                </a:solidFill>
                <a:latin typeface="Arial Narrow" pitchFamily="34" charset="0"/>
              </a:rPr>
              <a:t>k.p</a:t>
            </a:r>
            <a:r>
              <a:rPr lang="pl-PL" sz="1600" dirty="0">
                <a:solidFill>
                  <a:schemeClr val="tx1">
                    <a:lumMod val="65000"/>
                    <a:lumOff val="35000"/>
                  </a:schemeClr>
                </a:solidFill>
                <a:latin typeface="Arial Narrow" pitchFamily="34" charset="0"/>
              </a:rPr>
              <a:t>., podróżą służbową jest wykonywanie przez pracownika zadania służbowego poza miejscowością, w której znajduje się siedziba pracodawcy, lub poza stałym miejscem pracy. Zgodnie natomiast </a:t>
            </a:r>
            <a:r>
              <a:rPr lang="pl-PL" sz="1600" dirty="0" smtClean="0">
                <a:solidFill>
                  <a:schemeClr val="tx1">
                    <a:lumMod val="65000"/>
                    <a:lumOff val="35000"/>
                  </a:schemeClr>
                </a:solidFill>
                <a:latin typeface="Arial Narrow" pitchFamily="34" charset="0"/>
              </a:rPr>
              <a:t>z art. 128 § 1 </a:t>
            </a:r>
            <a:r>
              <a:rPr lang="pl-PL" sz="1600" dirty="0" err="1">
                <a:solidFill>
                  <a:schemeClr val="tx1">
                    <a:lumMod val="65000"/>
                    <a:lumOff val="35000"/>
                  </a:schemeClr>
                </a:solidFill>
                <a:latin typeface="Arial Narrow" pitchFamily="34" charset="0"/>
              </a:rPr>
              <a:t>k.p</a:t>
            </a:r>
            <a:r>
              <a:rPr lang="pl-PL" sz="1600" dirty="0">
                <a:solidFill>
                  <a:schemeClr val="tx1">
                    <a:lumMod val="65000"/>
                    <a:lumOff val="35000"/>
                  </a:schemeClr>
                </a:solidFill>
                <a:latin typeface="Arial Narrow" pitchFamily="34" charset="0"/>
              </a:rPr>
              <a:t>. czasem pracy jest czas, w którym pracownik pozostaje w dyspozycji pracodawcy w zakładzie pracy lub w innym miejscu wyznaczonym do wykonywania pracy. </a:t>
            </a:r>
            <a:r>
              <a:rPr lang="pl-PL" sz="1600" b="1" dirty="0">
                <a:solidFill>
                  <a:schemeClr val="tx1">
                    <a:lumMod val="65000"/>
                    <a:lumOff val="35000"/>
                  </a:schemeClr>
                </a:solidFill>
                <a:latin typeface="Arial Narrow" pitchFamily="34" charset="0"/>
              </a:rPr>
              <a:t>Podróż służbowa jest zatem czasem pracy o tyle, o ile pracownik podczas </a:t>
            </a:r>
            <a:r>
              <a:rPr lang="pl-PL" sz="1600" b="1" dirty="0" smtClean="0">
                <a:solidFill>
                  <a:schemeClr val="tx1">
                    <a:lumMod val="65000"/>
                    <a:lumOff val="35000"/>
                  </a:schemeClr>
                </a:solidFill>
                <a:latin typeface="Arial Narrow" pitchFamily="34" charset="0"/>
              </a:rPr>
              <a:t>podróży służbowej </a:t>
            </a:r>
            <a:r>
              <a:rPr lang="pl-PL" sz="1600" b="1" dirty="0">
                <a:solidFill>
                  <a:schemeClr val="tx1">
                    <a:lumMod val="65000"/>
                    <a:lumOff val="35000"/>
                  </a:schemeClr>
                </a:solidFill>
                <a:latin typeface="Arial Narrow" pitchFamily="34" charset="0"/>
              </a:rPr>
              <a:t>wykonywał pracę.</a:t>
            </a:r>
          </a:p>
          <a:p>
            <a:pPr algn="just">
              <a:spcBef>
                <a:spcPts val="900"/>
              </a:spcBef>
            </a:pPr>
            <a:r>
              <a:rPr lang="pl-PL" sz="1600" dirty="0">
                <a:solidFill>
                  <a:schemeClr val="tx1">
                    <a:lumMod val="65000"/>
                    <a:lumOff val="35000"/>
                  </a:schemeClr>
                </a:solidFill>
                <a:latin typeface="Arial Narrow" pitchFamily="34" charset="0"/>
              </a:rPr>
              <a:t>Kodeks pracy nie zawiera regulacji dotyczącej wliczenia do czasu pracy szkoleń podnoszących kwalifikacje zawodowe pracownika. </a:t>
            </a:r>
            <a:r>
              <a:rPr lang="pl-PL" sz="1600" b="1" dirty="0">
                <a:solidFill>
                  <a:schemeClr val="tx1">
                    <a:lumMod val="65000"/>
                    <a:lumOff val="35000"/>
                  </a:schemeClr>
                </a:solidFill>
                <a:latin typeface="Arial Narrow" pitchFamily="34" charset="0"/>
              </a:rPr>
              <a:t>Jedynie w odniesieniu do szkoleń z zakresu bezpieczeństwa i higieny pracy Kodeks pracy określa zasady zaliczania czasu takiego szkolenia do czasu pracy</a:t>
            </a:r>
            <a:r>
              <a:rPr lang="pl-PL" sz="1600" dirty="0">
                <a:solidFill>
                  <a:schemeClr val="tx1">
                    <a:lumMod val="65000"/>
                    <a:lumOff val="35000"/>
                  </a:schemeClr>
                </a:solidFill>
                <a:latin typeface="Arial Narrow" pitchFamily="34" charset="0"/>
              </a:rPr>
              <a:t>. Szkolenia w zakresie bhp (wstępne i okresowe) odbywają się w czasie pracy i na koszt pracodawcy.</a:t>
            </a:r>
          </a:p>
          <a:p>
            <a:pPr algn="just">
              <a:spcBef>
                <a:spcPts val="900"/>
              </a:spcBef>
            </a:pPr>
            <a:r>
              <a:rPr lang="pl-PL" sz="1600" dirty="0">
                <a:solidFill>
                  <a:schemeClr val="tx1">
                    <a:lumMod val="65000"/>
                    <a:lumOff val="35000"/>
                  </a:schemeClr>
                </a:solidFill>
                <a:latin typeface="Arial Narrow" pitchFamily="34" charset="0"/>
              </a:rPr>
              <a:t>W przypadku innego rodzaju szkoleń </a:t>
            </a:r>
            <a:r>
              <a:rPr lang="pl-PL" sz="1600" b="1" dirty="0">
                <a:solidFill>
                  <a:schemeClr val="tx1">
                    <a:lumMod val="65000"/>
                    <a:lumOff val="35000"/>
                  </a:schemeClr>
                </a:solidFill>
                <a:latin typeface="Arial Narrow" pitchFamily="34" charset="0"/>
              </a:rPr>
              <a:t>udział pracownika w szkoleniach organizowanych w celu podnoszenia kwalifikacji zawodowych wlicza się do jego czasu pracy </a:t>
            </a:r>
            <a:r>
              <a:rPr lang="pl-PL" sz="1600" dirty="0">
                <a:solidFill>
                  <a:schemeClr val="tx1">
                    <a:lumMod val="65000"/>
                    <a:lumOff val="35000"/>
                  </a:schemeClr>
                </a:solidFill>
                <a:latin typeface="Arial Narrow" pitchFamily="34" charset="0"/>
              </a:rPr>
              <a:t>tylko wówczas</a:t>
            </a:r>
            <a:r>
              <a:rPr lang="pl-PL" sz="1600" dirty="0" smtClean="0">
                <a:solidFill>
                  <a:schemeClr val="tx1">
                    <a:lumMod val="65000"/>
                    <a:lumOff val="35000"/>
                  </a:schemeClr>
                </a:solidFill>
                <a:latin typeface="Arial Narrow" pitchFamily="34" charset="0"/>
              </a:rPr>
              <a:t>, </a:t>
            </a:r>
            <a:r>
              <a:rPr lang="pl-PL" sz="1600" b="1" dirty="0" smtClean="0">
                <a:solidFill>
                  <a:schemeClr val="tx1">
                    <a:lumMod val="65000"/>
                    <a:lumOff val="35000"/>
                  </a:schemeClr>
                </a:solidFill>
                <a:latin typeface="Arial Narrow" pitchFamily="34" charset="0"/>
              </a:rPr>
              <a:t>gdy uczestnictwo w tego rodzaju szkoleniu stanowi realizację polecenia pracodawcy, a temat szkolenia ma na celu podniesienie szczególnych kwalifikacji zawodowych pracownika </a:t>
            </a:r>
            <a:r>
              <a:rPr lang="pl-PL" sz="1600" dirty="0" smtClean="0">
                <a:solidFill>
                  <a:schemeClr val="tx1">
                    <a:lumMod val="65000"/>
                    <a:lumOff val="35000"/>
                  </a:schemeClr>
                </a:solidFill>
                <a:latin typeface="Arial Narrow" pitchFamily="34" charset="0"/>
              </a:rPr>
              <a:t>(zob. wyrok </a:t>
            </a:r>
            <a:r>
              <a:rPr lang="pl-PL" sz="1600" dirty="0">
                <a:solidFill>
                  <a:schemeClr val="tx1">
                    <a:lumMod val="65000"/>
                    <a:lumOff val="35000"/>
                  </a:schemeClr>
                </a:solidFill>
                <a:latin typeface="Arial Narrow" pitchFamily="34" charset="0"/>
              </a:rPr>
              <a:t>Sądu Najwyższego z dnia 25 stycznia 2005 r</a:t>
            </a:r>
            <a:r>
              <a:rPr lang="pl-PL" sz="1600" dirty="0" smtClean="0">
                <a:solidFill>
                  <a:schemeClr val="tx1">
                    <a:lumMod val="65000"/>
                    <a:lumOff val="35000"/>
                  </a:schemeClr>
                </a:solidFill>
                <a:latin typeface="Arial Narrow" pitchFamily="34" charset="0"/>
              </a:rPr>
              <a:t>., I PK 144/04, OSNP </a:t>
            </a:r>
            <a:r>
              <a:rPr lang="pl-PL" sz="1600" dirty="0">
                <a:solidFill>
                  <a:schemeClr val="tx1">
                    <a:lumMod val="65000"/>
                    <a:lumOff val="35000"/>
                  </a:schemeClr>
                </a:solidFill>
                <a:latin typeface="Arial Narrow" pitchFamily="34" charset="0"/>
              </a:rPr>
              <a:t>z 2005, Nr 17, poz. 265</a:t>
            </a:r>
            <a:r>
              <a:rPr lang="pl-PL" sz="1600" dirty="0" smtClean="0">
                <a:solidFill>
                  <a:schemeClr val="tx1">
                    <a:lumMod val="65000"/>
                    <a:lumOff val="35000"/>
                  </a:schemeClr>
                </a:solidFill>
                <a:latin typeface="Arial Narrow" pitchFamily="34" charset="0"/>
              </a:rPr>
              <a:t>).</a:t>
            </a:r>
            <a:endParaRPr lang="pl-PL" sz="1600" dirty="0">
              <a:solidFill>
                <a:schemeClr val="tx1">
                  <a:lumMod val="65000"/>
                  <a:lumOff val="35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11</a:t>
            </a:fld>
            <a:endParaRPr lang="pl-PL"/>
          </a:p>
        </p:txBody>
      </p:sp>
    </p:spTree>
    <p:extLst>
      <p:ext uri="{BB962C8B-B14F-4D97-AF65-F5344CB8AC3E}">
        <p14:creationId xmlns:p14="http://schemas.microsoft.com/office/powerpoint/2010/main" xmlns="" val="42300955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446228"/>
            <a:ext cx="7772400" cy="606508"/>
          </a:xfrm>
        </p:spPr>
        <p:txBody>
          <a:bodyPr>
            <a:normAutofit/>
          </a:bodyPr>
          <a:lstStyle/>
          <a:p>
            <a:r>
              <a:rPr lang="pl-PL" sz="2400" b="1" dirty="0">
                <a:solidFill>
                  <a:srgbClr val="D31B77"/>
                </a:solidFill>
                <a:latin typeface="Arial Narrow" pitchFamily="34" charset="0"/>
              </a:rPr>
              <a:t>Czy udział w szkoleniu wlicza się do czasu pracy</a:t>
            </a:r>
            <a:r>
              <a:rPr lang="pl-PL" sz="2400" b="1" dirty="0" smtClean="0">
                <a:solidFill>
                  <a:srgbClr val="D31B77"/>
                </a:solidFill>
                <a:latin typeface="Arial Narrow" pitchFamily="34" charset="0"/>
              </a:rPr>
              <a:t>? [3]</a:t>
            </a:r>
            <a:endParaRPr lang="pl-PL" sz="4000" dirty="0">
              <a:solidFill>
                <a:srgbClr val="D31B77"/>
              </a:solidFill>
            </a:endParaRPr>
          </a:p>
        </p:txBody>
      </p:sp>
      <p:sp>
        <p:nvSpPr>
          <p:cNvPr id="3" name="Podtytuł 2"/>
          <p:cNvSpPr>
            <a:spLocks noGrp="1"/>
          </p:cNvSpPr>
          <p:nvPr>
            <p:ph type="subTitle" idx="1"/>
          </p:nvPr>
        </p:nvSpPr>
        <p:spPr>
          <a:xfrm>
            <a:off x="753344" y="1340768"/>
            <a:ext cx="7632848" cy="4392488"/>
          </a:xfrm>
        </p:spPr>
        <p:txBody>
          <a:bodyPr>
            <a:noAutofit/>
          </a:bodyPr>
          <a:lstStyle/>
          <a:p>
            <a:pPr algn="just">
              <a:spcBef>
                <a:spcPts val="900"/>
              </a:spcBef>
            </a:pPr>
            <a:r>
              <a:rPr lang="pl-PL" sz="1800" b="1" dirty="0" smtClean="0">
                <a:solidFill>
                  <a:schemeClr val="accent1">
                    <a:lumMod val="75000"/>
                  </a:schemeClr>
                </a:solidFill>
                <a:latin typeface="Arial Narrow" pitchFamily="34" charset="0"/>
              </a:rPr>
              <a:t>UZASADNIENIE [c.d.]</a:t>
            </a:r>
            <a:endParaRPr lang="pl-PL" sz="1800" b="1" dirty="0">
              <a:solidFill>
                <a:schemeClr val="accent1">
                  <a:lumMod val="75000"/>
                </a:schemeClr>
              </a:solidFill>
              <a:latin typeface="Arial Narrow" pitchFamily="34" charset="0"/>
            </a:endParaRPr>
          </a:p>
          <a:p>
            <a:pPr algn="just">
              <a:spcBef>
                <a:spcPts val="1200"/>
              </a:spcBef>
            </a:pPr>
            <a:r>
              <a:rPr lang="pl-PL" sz="1600" dirty="0" smtClean="0">
                <a:solidFill>
                  <a:schemeClr val="tx1">
                    <a:lumMod val="65000"/>
                    <a:lumOff val="35000"/>
                  </a:schemeClr>
                </a:solidFill>
                <a:latin typeface="Arial Narrow" pitchFamily="34" charset="0"/>
              </a:rPr>
              <a:t>Ponieważ </a:t>
            </a:r>
            <a:r>
              <a:rPr lang="pl-PL" sz="1600" dirty="0">
                <a:solidFill>
                  <a:schemeClr val="tx1">
                    <a:lumMod val="65000"/>
                    <a:lumOff val="35000"/>
                  </a:schemeClr>
                </a:solidFill>
                <a:latin typeface="Arial Narrow" pitchFamily="34" charset="0"/>
              </a:rPr>
              <a:t>pracownik, o którym mowa w pytaniu, został skierowany przez pracodawcę na wskazane w pytaniu szkolenie (o czym świadczy fakt wysłania pracownika w delegację w celu uczestniczenia w szkoleniu), czas </a:t>
            </a:r>
            <a:r>
              <a:rPr lang="pl-PL" sz="1600" dirty="0" smtClean="0">
                <a:solidFill>
                  <a:schemeClr val="tx1">
                    <a:lumMod val="65000"/>
                    <a:lumOff val="35000"/>
                  </a:schemeClr>
                </a:solidFill>
                <a:latin typeface="Arial Narrow" pitchFamily="34" charset="0"/>
              </a:rPr>
              <a:t>spędzony na samym szkoleniu pracodawca </a:t>
            </a:r>
            <a:r>
              <a:rPr lang="pl-PL" sz="1600" dirty="0">
                <a:solidFill>
                  <a:schemeClr val="tx1">
                    <a:lumMod val="65000"/>
                    <a:lumOff val="35000"/>
                  </a:schemeClr>
                </a:solidFill>
                <a:latin typeface="Arial Narrow" pitchFamily="34" charset="0"/>
              </a:rPr>
              <a:t>powinien wliczyć do czasu pracy pracownika, a w konsekwencji uznać, iż pracownik wykonywał pracę w dniu wolnym od </a:t>
            </a:r>
            <a:r>
              <a:rPr lang="pl-PL" sz="1600" dirty="0" smtClean="0">
                <a:solidFill>
                  <a:schemeClr val="tx1">
                    <a:lumMod val="65000"/>
                    <a:lumOff val="35000"/>
                  </a:schemeClr>
                </a:solidFill>
                <a:latin typeface="Arial Narrow" pitchFamily="34" charset="0"/>
              </a:rPr>
              <a:t>pracy (w sobotę) </a:t>
            </a:r>
            <a:r>
              <a:rPr lang="pl-PL" sz="1600" dirty="0">
                <a:solidFill>
                  <a:schemeClr val="tx1">
                    <a:lumMod val="65000"/>
                    <a:lumOff val="35000"/>
                  </a:schemeClr>
                </a:solidFill>
                <a:latin typeface="Arial Narrow" pitchFamily="34" charset="0"/>
              </a:rPr>
              <a:t>oraz w wolną niedzielę. Na powyższe nie ma wpływu system czasu pracy, w jakim zatrudniony jest pracownik. Nawet bowiem w systemie zadaniowego czasu pracy pracownik może być zobowiązany do uczestnictwa w szkoleniach podnoszących jego kwalifikacje zawodowe, w czasie których nie wykonuje zadań uzgodnionych z pracodawcą.</a:t>
            </a:r>
          </a:p>
          <a:p>
            <a:pPr algn="just">
              <a:spcBef>
                <a:spcPts val="1200"/>
              </a:spcBef>
            </a:pPr>
            <a:r>
              <a:rPr lang="pl-PL" sz="1600" dirty="0">
                <a:solidFill>
                  <a:schemeClr val="tx1">
                    <a:lumMod val="65000"/>
                    <a:lumOff val="35000"/>
                  </a:schemeClr>
                </a:solidFill>
                <a:latin typeface="Arial Narrow" pitchFamily="34" charset="0"/>
              </a:rPr>
              <a:t>Rekompensata </a:t>
            </a:r>
            <a:r>
              <a:rPr lang="pl-PL" sz="1600" dirty="0" smtClean="0">
                <a:solidFill>
                  <a:schemeClr val="tx1">
                    <a:lumMod val="65000"/>
                    <a:lumOff val="35000"/>
                  </a:schemeClr>
                </a:solidFill>
                <a:latin typeface="Arial Narrow" pitchFamily="34" charset="0"/>
              </a:rPr>
              <a:t>za sobotę powinna polegać </a:t>
            </a:r>
            <a:r>
              <a:rPr lang="pl-PL" sz="1600" dirty="0">
                <a:solidFill>
                  <a:schemeClr val="tx1">
                    <a:lumMod val="65000"/>
                    <a:lumOff val="35000"/>
                  </a:schemeClr>
                </a:solidFill>
                <a:latin typeface="Arial Narrow" pitchFamily="34" charset="0"/>
              </a:rPr>
              <a:t>na udzieleniu pracownikowi innego dnia wolnego od pracy do końca okresu </a:t>
            </a:r>
            <a:r>
              <a:rPr lang="pl-PL" sz="1600" dirty="0" smtClean="0">
                <a:solidFill>
                  <a:schemeClr val="tx1">
                    <a:lumMod val="65000"/>
                    <a:lumOff val="35000"/>
                  </a:schemeClr>
                </a:solidFill>
                <a:latin typeface="Arial Narrow" pitchFamily="34" charset="0"/>
              </a:rPr>
              <a:t>rozliczeniowego, w terminie z nim uzgodnionym (art</a:t>
            </a:r>
            <a:r>
              <a:rPr lang="pl-PL" sz="1600" dirty="0">
                <a:solidFill>
                  <a:schemeClr val="tx1">
                    <a:lumMod val="65000"/>
                    <a:lumOff val="35000"/>
                  </a:schemeClr>
                </a:solidFill>
                <a:latin typeface="Arial Narrow" pitchFamily="34" charset="0"/>
              </a:rPr>
              <a:t>. 151</a:t>
            </a:r>
            <a:r>
              <a:rPr lang="pl-PL" sz="1600" baseline="30000" dirty="0">
                <a:solidFill>
                  <a:schemeClr val="tx1">
                    <a:lumMod val="65000"/>
                    <a:lumOff val="35000"/>
                  </a:schemeClr>
                </a:solidFill>
                <a:latin typeface="Arial Narrow" pitchFamily="34" charset="0"/>
              </a:rPr>
              <a:t>3</a:t>
            </a:r>
            <a:r>
              <a:rPr lang="pl-PL" sz="1600" dirty="0">
                <a:solidFill>
                  <a:schemeClr val="tx1">
                    <a:lumMod val="65000"/>
                    <a:lumOff val="35000"/>
                  </a:schemeClr>
                </a:solidFill>
                <a:latin typeface="Arial Narrow" pitchFamily="34" charset="0"/>
              </a:rPr>
              <a:t> </a:t>
            </a:r>
            <a:r>
              <a:rPr lang="pl-PL" sz="1600" dirty="0" err="1">
                <a:solidFill>
                  <a:schemeClr val="tx1">
                    <a:lumMod val="65000"/>
                    <a:lumOff val="35000"/>
                  </a:schemeClr>
                </a:solidFill>
                <a:latin typeface="Arial Narrow" pitchFamily="34" charset="0"/>
              </a:rPr>
              <a:t>k.p</a:t>
            </a:r>
            <a:r>
              <a:rPr lang="pl-PL" sz="1600" dirty="0" smtClean="0">
                <a:solidFill>
                  <a:schemeClr val="tx1">
                    <a:lumMod val="65000"/>
                    <a:lumOff val="35000"/>
                  </a:schemeClr>
                </a:solidFill>
                <a:latin typeface="Arial Narrow" pitchFamily="34" charset="0"/>
              </a:rPr>
              <a:t>.). </a:t>
            </a:r>
            <a:r>
              <a:rPr lang="pl-PL" sz="1600" dirty="0">
                <a:solidFill>
                  <a:schemeClr val="tx1">
                    <a:lumMod val="65000"/>
                    <a:lumOff val="35000"/>
                  </a:schemeClr>
                </a:solidFill>
                <a:latin typeface="Arial Narrow" pitchFamily="34" charset="0"/>
              </a:rPr>
              <a:t>Natomiast rekompensata </a:t>
            </a:r>
            <a:r>
              <a:rPr lang="pl-PL" sz="1600" dirty="0" smtClean="0">
                <a:solidFill>
                  <a:schemeClr val="tx1">
                    <a:lumMod val="65000"/>
                    <a:lumOff val="35000"/>
                  </a:schemeClr>
                </a:solidFill>
                <a:latin typeface="Arial Narrow" pitchFamily="34" charset="0"/>
              </a:rPr>
              <a:t>niedzieli powinna </a:t>
            </a:r>
            <a:r>
              <a:rPr lang="pl-PL" sz="1600" dirty="0">
                <a:solidFill>
                  <a:schemeClr val="tx1">
                    <a:lumMod val="65000"/>
                    <a:lumOff val="35000"/>
                  </a:schemeClr>
                </a:solidFill>
                <a:latin typeface="Arial Narrow" pitchFamily="34" charset="0"/>
              </a:rPr>
              <a:t>nastąpić </a:t>
            </a:r>
            <a:r>
              <a:rPr lang="pl-PL" sz="1600" dirty="0" smtClean="0">
                <a:solidFill>
                  <a:schemeClr val="tx1">
                    <a:lumMod val="65000"/>
                    <a:lumOff val="35000"/>
                  </a:schemeClr>
                </a:solidFill>
                <a:latin typeface="Arial Narrow" pitchFamily="34" charset="0"/>
              </a:rPr>
              <a:t>poprzez </a:t>
            </a:r>
            <a:r>
              <a:rPr lang="pl-PL" sz="1600" dirty="0">
                <a:solidFill>
                  <a:schemeClr val="tx1">
                    <a:lumMod val="65000"/>
                    <a:lumOff val="35000"/>
                  </a:schemeClr>
                </a:solidFill>
                <a:latin typeface="Arial Narrow" pitchFamily="34" charset="0"/>
              </a:rPr>
              <a:t>udzielenie pracownikowi innego dnia wolnego od pracy, </a:t>
            </a:r>
            <a:r>
              <a:rPr lang="pl-PL" sz="1600" dirty="0" smtClean="0">
                <a:solidFill>
                  <a:schemeClr val="tx1">
                    <a:lumMod val="65000"/>
                    <a:lumOff val="35000"/>
                  </a:schemeClr>
                </a:solidFill>
                <a:latin typeface="Arial Narrow" pitchFamily="34" charset="0"/>
              </a:rPr>
              <a:t>a jeżeli nie jest to możliwe, </a:t>
            </a:r>
            <a:r>
              <a:rPr lang="pl-PL" sz="1600" dirty="0">
                <a:solidFill>
                  <a:schemeClr val="tx1">
                    <a:lumMod val="65000"/>
                    <a:lumOff val="35000"/>
                  </a:schemeClr>
                </a:solidFill>
                <a:latin typeface="Arial Narrow" pitchFamily="34" charset="0"/>
              </a:rPr>
              <a:t>poprzez wypłatę wynagrodzenia powiększonego o 100% dodatek za każdą godzinę trwania konferencji (zgodnie </a:t>
            </a:r>
            <a:r>
              <a:rPr lang="pl-PL" sz="1600" dirty="0" smtClean="0">
                <a:solidFill>
                  <a:schemeClr val="tx1">
                    <a:lumMod val="65000"/>
                    <a:lumOff val="35000"/>
                  </a:schemeClr>
                </a:solidFill>
                <a:latin typeface="Arial Narrow" pitchFamily="34" charset="0"/>
              </a:rPr>
              <a:t>z art. 151</a:t>
            </a:r>
            <a:r>
              <a:rPr lang="pl-PL" sz="1600" baseline="30000" dirty="0" smtClean="0">
                <a:solidFill>
                  <a:schemeClr val="tx1">
                    <a:lumMod val="65000"/>
                    <a:lumOff val="35000"/>
                  </a:schemeClr>
                </a:solidFill>
                <a:latin typeface="Arial Narrow" pitchFamily="34" charset="0"/>
              </a:rPr>
              <a:t>11</a:t>
            </a:r>
            <a:r>
              <a:rPr lang="pl-PL" sz="1600" dirty="0" smtClean="0">
                <a:solidFill>
                  <a:schemeClr val="tx1">
                    <a:lumMod val="65000"/>
                    <a:lumOff val="35000"/>
                  </a:schemeClr>
                </a:solidFill>
                <a:latin typeface="Arial Narrow" pitchFamily="34" charset="0"/>
              </a:rPr>
              <a:t> </a:t>
            </a:r>
            <a:r>
              <a:rPr lang="pl-PL" sz="1600" dirty="0" err="1">
                <a:solidFill>
                  <a:schemeClr val="tx1">
                    <a:lumMod val="65000"/>
                    <a:lumOff val="35000"/>
                  </a:schemeClr>
                </a:solidFill>
                <a:latin typeface="Arial Narrow" pitchFamily="34" charset="0"/>
              </a:rPr>
              <a:t>k.p</a:t>
            </a:r>
            <a:r>
              <a:rPr lang="pl-PL" sz="1600" dirty="0">
                <a:solidFill>
                  <a:schemeClr val="tx1">
                    <a:lumMod val="65000"/>
                    <a:lumOff val="35000"/>
                  </a:schemeClr>
                </a:solidFill>
                <a:latin typeface="Arial Narrow" pitchFamily="34" charset="0"/>
              </a:rPr>
              <a:t>.). </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dirty="0" smtClean="0">
                <a:solidFill>
                  <a:schemeClr val="tx1">
                    <a:lumMod val="65000"/>
                    <a:lumOff val="35000"/>
                  </a:schemeClr>
                </a:solidFill>
                <a:latin typeface="Arial Narrow" pitchFamily="34" charset="0"/>
              </a:rPr>
              <a:t>W zakresie czasu dojazdu na szkolenie zobacz slajd Czy czas podróży służbowej jest zaliczany do czasu pracy (str. 49). </a:t>
            </a:r>
            <a:endParaRPr lang="pl-PL" sz="1600" dirty="0">
              <a:solidFill>
                <a:schemeClr val="tx1">
                  <a:lumMod val="65000"/>
                  <a:lumOff val="35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12</a:t>
            </a:fld>
            <a:endParaRPr lang="pl-PL"/>
          </a:p>
        </p:txBody>
      </p:sp>
    </p:spTree>
    <p:extLst>
      <p:ext uri="{BB962C8B-B14F-4D97-AF65-F5344CB8AC3E}">
        <p14:creationId xmlns:p14="http://schemas.microsoft.com/office/powerpoint/2010/main" xmlns="" val="32821992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548680"/>
            <a:ext cx="7772400" cy="606508"/>
          </a:xfrm>
        </p:spPr>
        <p:txBody>
          <a:bodyPr>
            <a:noAutofit/>
          </a:bodyPr>
          <a:lstStyle/>
          <a:p>
            <a:r>
              <a:rPr lang="pl-PL" sz="2200" b="1" dirty="0">
                <a:solidFill>
                  <a:srgbClr val="D31B77"/>
                </a:solidFill>
                <a:latin typeface="Arial Narrow" pitchFamily="34" charset="0"/>
              </a:rPr>
              <a:t>Elektroniczne Systemy Rejestracji Czasu Pracy </a:t>
            </a:r>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a </a:t>
            </a:r>
            <a:r>
              <a:rPr lang="pl-PL" sz="2200" b="1" dirty="0">
                <a:solidFill>
                  <a:srgbClr val="D31B77"/>
                </a:solidFill>
                <a:latin typeface="Arial Narrow" pitchFamily="34" charset="0"/>
              </a:rPr>
              <a:t>ewidencja czasu pracy [1</a:t>
            </a:r>
            <a:r>
              <a:rPr lang="pl-PL" sz="2200" b="1" dirty="0" smtClean="0">
                <a:solidFill>
                  <a:srgbClr val="D31B77"/>
                </a:solidFill>
                <a:latin typeface="Arial Narrow" pitchFamily="34" charset="0"/>
              </a:rPr>
              <a:t>]</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55576" y="1700808"/>
            <a:ext cx="7488832" cy="2952328"/>
          </a:xfrm>
        </p:spPr>
        <p:txBody>
          <a:bodyPr>
            <a:noAutofit/>
          </a:bodyPr>
          <a:lstStyle/>
          <a:p>
            <a:pPr algn="just">
              <a:spcBef>
                <a:spcPts val="1200"/>
              </a:spcBef>
            </a:pPr>
            <a:r>
              <a:rPr lang="pl-PL" sz="1800" b="1" dirty="0">
                <a:solidFill>
                  <a:schemeClr val="accent1">
                    <a:lumMod val="75000"/>
                  </a:schemeClr>
                </a:solidFill>
                <a:latin typeface="Arial Narrow" pitchFamily="34" charset="0"/>
              </a:rPr>
              <a:t>Ewidencja czasu pracy pracownika</a:t>
            </a:r>
          </a:p>
          <a:p>
            <a:pPr algn="just">
              <a:spcBef>
                <a:spcPts val="1200"/>
              </a:spcBef>
            </a:pPr>
            <a:r>
              <a:rPr lang="pl-PL" sz="1800" dirty="0">
                <a:solidFill>
                  <a:schemeClr val="tx1">
                    <a:lumMod val="65000"/>
                    <a:lumOff val="35000"/>
                  </a:schemeClr>
                </a:solidFill>
                <a:latin typeface="Arial Narrow" pitchFamily="34" charset="0"/>
              </a:rPr>
              <a:t>Zgodnie z art. 149 </a:t>
            </a:r>
            <a:r>
              <a:rPr lang="pl-PL" sz="1800" dirty="0" err="1">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 </a:t>
            </a:r>
            <a:r>
              <a:rPr lang="pl-PL" sz="1800" b="1" dirty="0" smtClean="0">
                <a:solidFill>
                  <a:schemeClr val="tx1">
                    <a:lumMod val="65000"/>
                    <a:lumOff val="35000"/>
                  </a:schemeClr>
                </a:solidFill>
                <a:latin typeface="Arial Narrow" pitchFamily="34" charset="0"/>
              </a:rPr>
              <a:t>pracodawca</a:t>
            </a:r>
            <a:r>
              <a:rPr lang="pl-PL" sz="1800" dirty="0" smtClean="0">
                <a:solidFill>
                  <a:schemeClr val="tx1">
                    <a:lumMod val="65000"/>
                    <a:lumOff val="35000"/>
                  </a:schemeClr>
                </a:solidFill>
                <a:latin typeface="Arial Narrow" pitchFamily="34" charset="0"/>
              </a:rPr>
              <a:t> </a:t>
            </a:r>
            <a:r>
              <a:rPr lang="pl-PL" sz="1800" b="1" dirty="0" smtClean="0">
                <a:solidFill>
                  <a:schemeClr val="tx1">
                    <a:lumMod val="65000"/>
                    <a:lumOff val="35000"/>
                  </a:schemeClr>
                </a:solidFill>
                <a:latin typeface="Arial Narrow" pitchFamily="34" charset="0"/>
              </a:rPr>
              <a:t>prowadzi </a:t>
            </a:r>
            <a:r>
              <a:rPr lang="pl-PL" sz="1800" b="1" dirty="0">
                <a:solidFill>
                  <a:schemeClr val="tx1">
                    <a:lumMod val="65000"/>
                    <a:lumOff val="35000"/>
                  </a:schemeClr>
                </a:solidFill>
                <a:latin typeface="Arial Narrow" pitchFamily="34" charset="0"/>
              </a:rPr>
              <a:t>ewidencję czasu pracy pracownika </a:t>
            </a:r>
            <a:r>
              <a:rPr lang="pl-PL" sz="1800" dirty="0">
                <a:solidFill>
                  <a:schemeClr val="tx1">
                    <a:lumMod val="65000"/>
                    <a:lumOff val="35000"/>
                  </a:schemeClr>
                </a:solidFill>
                <a:latin typeface="Arial Narrow" pitchFamily="34" charset="0"/>
              </a:rPr>
              <a:t>do celów prawidłowego ustalenia </a:t>
            </a:r>
            <a:r>
              <a:rPr lang="pl-PL" sz="1800" dirty="0" smtClean="0">
                <a:solidFill>
                  <a:schemeClr val="tx1">
                    <a:lumMod val="65000"/>
                    <a:lumOff val="35000"/>
                  </a:schemeClr>
                </a:solidFill>
                <a:latin typeface="Arial Narrow" pitchFamily="34" charset="0"/>
              </a:rPr>
              <a:t>jego wynagrodzenia i </a:t>
            </a:r>
            <a:r>
              <a:rPr lang="pl-PL" sz="1800" dirty="0">
                <a:solidFill>
                  <a:schemeClr val="tx1">
                    <a:lumMod val="65000"/>
                    <a:lumOff val="35000"/>
                  </a:schemeClr>
                </a:solidFill>
                <a:latin typeface="Arial Narrow" pitchFamily="34" charset="0"/>
              </a:rPr>
              <a:t>innych świadczeń związanych </a:t>
            </a:r>
            <a:r>
              <a:rPr lang="pl-PL" sz="1800" dirty="0" smtClean="0">
                <a:solidFill>
                  <a:schemeClr val="tx1">
                    <a:lumMod val="65000"/>
                    <a:lumOff val="35000"/>
                  </a:schemeClr>
                </a:solidFill>
                <a:latin typeface="Arial Narrow" pitchFamily="34" charset="0"/>
              </a:rPr>
              <a:t/>
            </a:r>
            <a:br>
              <a:rPr lang="pl-PL" sz="1800" dirty="0" smtClean="0">
                <a:solidFill>
                  <a:schemeClr val="tx1">
                    <a:lumMod val="65000"/>
                    <a:lumOff val="35000"/>
                  </a:schemeClr>
                </a:solidFill>
                <a:latin typeface="Arial Narrow" pitchFamily="34" charset="0"/>
              </a:rPr>
            </a:br>
            <a:r>
              <a:rPr lang="pl-PL" sz="1800" dirty="0" smtClean="0">
                <a:solidFill>
                  <a:schemeClr val="tx1">
                    <a:lumMod val="65000"/>
                    <a:lumOff val="35000"/>
                  </a:schemeClr>
                </a:solidFill>
                <a:latin typeface="Arial Narrow" pitchFamily="34" charset="0"/>
              </a:rPr>
              <a:t>z </a:t>
            </a:r>
            <a:r>
              <a:rPr lang="pl-PL" sz="1800" dirty="0">
                <a:solidFill>
                  <a:schemeClr val="tx1">
                    <a:lumMod val="65000"/>
                    <a:lumOff val="35000"/>
                  </a:schemeClr>
                </a:solidFill>
                <a:latin typeface="Arial Narrow" pitchFamily="34" charset="0"/>
              </a:rPr>
              <a:t>pracą. Rejestracja czasu pracy jest więc elementem składowym wszystkich czynności związanych z ewidencją czasu pracy zatrudnionego.</a:t>
            </a:r>
          </a:p>
          <a:p>
            <a:pPr algn="just">
              <a:spcBef>
                <a:spcPts val="1200"/>
              </a:spcBef>
            </a:pPr>
            <a:r>
              <a:rPr lang="pl-PL" sz="1800" dirty="0">
                <a:solidFill>
                  <a:schemeClr val="tx1">
                    <a:lumMod val="65000"/>
                    <a:lumOff val="35000"/>
                  </a:schemeClr>
                </a:solidFill>
                <a:latin typeface="Arial Narrow" pitchFamily="34" charset="0"/>
              </a:rPr>
              <a:t>Należy pamiętać, że również </a:t>
            </a:r>
            <a:r>
              <a:rPr lang="pl-PL" sz="1800" b="1" dirty="0" smtClean="0">
                <a:solidFill>
                  <a:schemeClr val="tx1">
                    <a:lumMod val="65000"/>
                    <a:lumOff val="35000"/>
                  </a:schemeClr>
                </a:solidFill>
                <a:latin typeface="Arial Narrow" pitchFamily="34" charset="0"/>
              </a:rPr>
              <a:t>ewidencję </a:t>
            </a:r>
            <a:r>
              <a:rPr lang="pl-PL" sz="1800" b="1" dirty="0">
                <a:solidFill>
                  <a:schemeClr val="tx1">
                    <a:lumMod val="65000"/>
                    <a:lumOff val="35000"/>
                  </a:schemeClr>
                </a:solidFill>
                <a:latin typeface="Arial Narrow" pitchFamily="34" charset="0"/>
              </a:rPr>
              <a:t>czasu pracy pracowników tymczasowych prowadzi pracodawca użytkownik</a:t>
            </a:r>
            <a:r>
              <a:rPr lang="pl-PL" sz="1800" dirty="0">
                <a:solidFill>
                  <a:schemeClr val="tx1">
                    <a:lumMod val="65000"/>
                    <a:lumOff val="35000"/>
                  </a:schemeClr>
                </a:solidFill>
                <a:latin typeface="Arial Narrow" pitchFamily="34" charset="0"/>
              </a:rPr>
              <a:t> </a:t>
            </a:r>
            <a:r>
              <a:rPr lang="pl-PL" sz="1800" dirty="0" smtClean="0">
                <a:solidFill>
                  <a:schemeClr val="tx1">
                    <a:lumMod val="65000"/>
                    <a:lumOff val="35000"/>
                  </a:schemeClr>
                </a:solidFill>
                <a:latin typeface="Arial Narrow" pitchFamily="34" charset="0"/>
              </a:rPr>
              <a:t>(art. 14 ust. 2 pkt 2 </a:t>
            </a:r>
            <a:r>
              <a:rPr lang="pl-PL" sz="1800" dirty="0">
                <a:solidFill>
                  <a:schemeClr val="tx1">
                    <a:lumMod val="65000"/>
                    <a:lumOff val="35000"/>
                  </a:schemeClr>
                </a:solidFill>
                <a:latin typeface="Arial Narrow" pitchFamily="34" charset="0"/>
              </a:rPr>
              <a:t>ustawy z dnia 9 lipca 2003 r. </a:t>
            </a:r>
            <a:r>
              <a:rPr lang="pl-PL" sz="1800" dirty="0" smtClean="0">
                <a:solidFill>
                  <a:schemeClr val="tx1">
                    <a:lumMod val="65000"/>
                    <a:lumOff val="35000"/>
                  </a:schemeClr>
                </a:solidFill>
                <a:latin typeface="Arial Narrow" pitchFamily="34" charset="0"/>
              </a:rPr>
              <a:t/>
            </a:r>
            <a:br>
              <a:rPr lang="pl-PL" sz="1800" dirty="0" smtClean="0">
                <a:solidFill>
                  <a:schemeClr val="tx1">
                    <a:lumMod val="65000"/>
                    <a:lumOff val="35000"/>
                  </a:schemeClr>
                </a:solidFill>
                <a:latin typeface="Arial Narrow" pitchFamily="34" charset="0"/>
              </a:rPr>
            </a:br>
            <a:r>
              <a:rPr lang="pl-PL" sz="1800" dirty="0" smtClean="0">
                <a:solidFill>
                  <a:schemeClr val="tx1">
                    <a:lumMod val="65000"/>
                    <a:lumOff val="35000"/>
                  </a:schemeClr>
                </a:solidFill>
                <a:latin typeface="Arial Narrow" pitchFamily="34" charset="0"/>
              </a:rPr>
              <a:t>o </a:t>
            </a:r>
            <a:r>
              <a:rPr lang="pl-PL" sz="1800" dirty="0">
                <a:solidFill>
                  <a:schemeClr val="tx1">
                    <a:lumMod val="65000"/>
                    <a:lumOff val="35000"/>
                  </a:schemeClr>
                </a:solidFill>
                <a:latin typeface="Arial Narrow" pitchFamily="34" charset="0"/>
              </a:rPr>
              <a:t>zatrudnianiu pracowników </a:t>
            </a:r>
            <a:r>
              <a:rPr lang="pl-PL" sz="1800" dirty="0" smtClean="0">
                <a:solidFill>
                  <a:schemeClr val="tx1">
                    <a:lumMod val="65000"/>
                    <a:lumOff val="35000"/>
                  </a:schemeClr>
                </a:solidFill>
                <a:latin typeface="Arial Narrow" pitchFamily="34" charset="0"/>
              </a:rPr>
              <a:t>tymczasowych). </a:t>
            </a:r>
            <a:endParaRPr lang="pl-PL" sz="1800" b="1" dirty="0">
              <a:solidFill>
                <a:schemeClr val="tx1">
                  <a:lumMod val="65000"/>
                  <a:lumOff val="35000"/>
                </a:schemeClr>
              </a:solidFill>
              <a:latin typeface="Arial Narrow" pitchFamily="34" charset="0"/>
            </a:endParaRPr>
          </a:p>
          <a:p>
            <a:pPr algn="just">
              <a:spcBef>
                <a:spcPts val="1200"/>
              </a:spcBef>
            </a:pPr>
            <a:r>
              <a:rPr lang="pl-PL" sz="1800" b="1" i="1" dirty="0">
                <a:latin typeface="Arial Narrow" pitchFamily="34" charset="0"/>
              </a:rPr>
              <a:t/>
            </a:r>
            <a:br>
              <a:rPr lang="pl-PL" sz="1800" b="1" i="1" dirty="0">
                <a:latin typeface="Arial Narrow" pitchFamily="34" charset="0"/>
              </a:rPr>
            </a:br>
            <a:endParaRPr lang="pl-PL" sz="16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13</a:t>
            </a:fld>
            <a:endParaRPr lang="pl-PL"/>
          </a:p>
        </p:txBody>
      </p:sp>
    </p:spTree>
    <p:extLst>
      <p:ext uri="{BB962C8B-B14F-4D97-AF65-F5344CB8AC3E}">
        <p14:creationId xmlns:p14="http://schemas.microsoft.com/office/powerpoint/2010/main" xmlns="" val="16370991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348" y="428604"/>
            <a:ext cx="7772400" cy="606508"/>
          </a:xfrm>
        </p:spPr>
        <p:txBody>
          <a:bodyPr>
            <a:noAutofit/>
          </a:bodyPr>
          <a:lstStyle/>
          <a:p>
            <a:r>
              <a:rPr lang="pl-PL" sz="2200" b="1" dirty="0">
                <a:solidFill>
                  <a:srgbClr val="D31B77"/>
                </a:solidFill>
                <a:latin typeface="Arial Narrow" pitchFamily="34" charset="0"/>
              </a:rPr>
              <a:t>Elektroniczne Systemy Rejestracji Czasu Pracy </a:t>
            </a:r>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a </a:t>
            </a:r>
            <a:r>
              <a:rPr lang="pl-PL" sz="2200" b="1" dirty="0">
                <a:solidFill>
                  <a:srgbClr val="D31B77"/>
                </a:solidFill>
                <a:latin typeface="Arial Narrow" pitchFamily="34" charset="0"/>
              </a:rPr>
              <a:t>ewidencja czasu pracy </a:t>
            </a:r>
            <a:r>
              <a:rPr lang="pl-PL" sz="2200" b="1" dirty="0" smtClean="0">
                <a:solidFill>
                  <a:srgbClr val="D31B77"/>
                </a:solidFill>
                <a:latin typeface="Arial Narrow" pitchFamily="34" charset="0"/>
              </a:rPr>
              <a:t>[2]</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14348" y="1214422"/>
            <a:ext cx="7632848" cy="4969122"/>
          </a:xfrm>
        </p:spPr>
        <p:txBody>
          <a:bodyPr>
            <a:noAutofit/>
          </a:bodyPr>
          <a:lstStyle/>
          <a:p>
            <a:pPr algn="just"/>
            <a:r>
              <a:rPr lang="pl-PL" sz="1800" b="1" dirty="0" smtClean="0">
                <a:solidFill>
                  <a:schemeClr val="accent1">
                    <a:lumMod val="75000"/>
                  </a:schemeClr>
                </a:solidFill>
                <a:latin typeface="Arial Narrow" pitchFamily="34" charset="0"/>
              </a:rPr>
              <a:t>Co </a:t>
            </a:r>
            <a:r>
              <a:rPr lang="pl-PL" sz="1800" b="1" dirty="0">
                <a:solidFill>
                  <a:schemeClr val="accent1">
                    <a:lumMod val="75000"/>
                  </a:schemeClr>
                </a:solidFill>
                <a:latin typeface="Arial Narrow" pitchFamily="34" charset="0"/>
              </a:rPr>
              <a:t>powinna zawierać karta ewidencji czasu pracy?  </a:t>
            </a:r>
          </a:p>
          <a:p>
            <a:pPr algn="just">
              <a:spcBef>
                <a:spcPts val="1800"/>
              </a:spcBef>
            </a:pPr>
            <a:r>
              <a:rPr lang="pl-PL" sz="1600" dirty="0">
                <a:solidFill>
                  <a:schemeClr val="tx1">
                    <a:lumMod val="65000"/>
                    <a:lumOff val="35000"/>
                  </a:schemeClr>
                </a:solidFill>
                <a:latin typeface="Arial Narrow" pitchFamily="34" charset="0"/>
              </a:rPr>
              <a:t>Jak wynika z § 8 pkt 1 rozporządzenia Ministra Pracy i Polityki Socjalnej z dnia 28 maja 1996 r. w sprawie zakresu prowadzenia przez pracodawców dokumentacji w sprawach związanych ze stosunkiem pracy oraz sposobu prowadzenia akt osobowych pracownika, pracodawca zakłada i prowadzi odrębnie dla każdego pracownika kartę ewidencji czasu pracy w zakresie obejmującym: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pracę w poszczególnych dobach,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pracę w niedziele i święta,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pracę w porze nocnej,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pracę w godzinach nadliczbowych,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dni wolne od pracy wynikające z rozkładu czasu pracy w przeciętnie pięciodniowym tygodniu pracy,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dyżury,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urlopy,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zwolnienia od pracy,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usprawiedliwione nieobecności w pracy,  </a:t>
            </a:r>
          </a:p>
          <a:p>
            <a:pPr marL="285750" lvl="0" indent="-285750" algn="just">
              <a:spcBef>
                <a:spcPts val="6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nieusprawiedliwione nieobecności w pracy.</a:t>
            </a:r>
          </a:p>
          <a:p>
            <a:pPr algn="just">
              <a:spcBef>
                <a:spcPts val="1200"/>
              </a:spcBef>
            </a:pPr>
            <a:r>
              <a:rPr lang="pl-PL" sz="1600" b="1" i="1" dirty="0">
                <a:latin typeface="Arial Narrow" pitchFamily="34" charset="0"/>
              </a:rPr>
              <a:t/>
            </a:r>
            <a:br>
              <a:rPr lang="pl-PL" sz="1600" b="1" i="1" dirty="0">
                <a:latin typeface="Arial Narrow" pitchFamily="34" charset="0"/>
              </a:rPr>
            </a:b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14</a:t>
            </a:fld>
            <a:endParaRPr lang="pl-PL"/>
          </a:p>
        </p:txBody>
      </p:sp>
    </p:spTree>
    <p:extLst>
      <p:ext uri="{BB962C8B-B14F-4D97-AF65-F5344CB8AC3E}">
        <p14:creationId xmlns:p14="http://schemas.microsoft.com/office/powerpoint/2010/main" xmlns="" val="374227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548680"/>
            <a:ext cx="7772400" cy="606508"/>
          </a:xfrm>
        </p:spPr>
        <p:txBody>
          <a:bodyPr>
            <a:noAutofit/>
          </a:bodyPr>
          <a:lstStyle/>
          <a:p>
            <a:r>
              <a:rPr lang="pl-PL" sz="2200" b="1" dirty="0">
                <a:solidFill>
                  <a:srgbClr val="D31B77"/>
                </a:solidFill>
                <a:latin typeface="Arial Narrow" pitchFamily="34" charset="0"/>
              </a:rPr>
              <a:t>Elektroniczne Systemy Rejestracji Czasu Pracy </a:t>
            </a:r>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a </a:t>
            </a:r>
            <a:r>
              <a:rPr lang="pl-PL" sz="2200" b="1" dirty="0">
                <a:solidFill>
                  <a:srgbClr val="D31B77"/>
                </a:solidFill>
                <a:latin typeface="Arial Narrow" pitchFamily="34" charset="0"/>
              </a:rPr>
              <a:t>ewidencja czasu pracy </a:t>
            </a:r>
            <a:r>
              <a:rPr lang="pl-PL" sz="2200" b="1" dirty="0" smtClean="0">
                <a:solidFill>
                  <a:srgbClr val="D31B77"/>
                </a:solidFill>
                <a:latin typeface="Arial Narrow" pitchFamily="34" charset="0"/>
              </a:rPr>
              <a:t>[3]</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57224" y="1714488"/>
            <a:ext cx="7560840" cy="4357718"/>
          </a:xfrm>
        </p:spPr>
        <p:txBody>
          <a:bodyPr>
            <a:noAutofit/>
          </a:bodyPr>
          <a:lstStyle/>
          <a:p>
            <a:pPr algn="just"/>
            <a:r>
              <a:rPr lang="pl-PL" sz="2000" b="1" dirty="0" smtClean="0">
                <a:solidFill>
                  <a:schemeClr val="accent1">
                    <a:lumMod val="75000"/>
                  </a:schemeClr>
                </a:solidFill>
                <a:latin typeface="Arial Narrow" pitchFamily="34" charset="0"/>
              </a:rPr>
              <a:t>Systemy </a:t>
            </a:r>
            <a:r>
              <a:rPr lang="pl-PL" sz="2000" b="1" dirty="0">
                <a:solidFill>
                  <a:schemeClr val="accent1">
                    <a:lumMod val="75000"/>
                  </a:schemeClr>
                </a:solidFill>
                <a:latin typeface="Arial Narrow" pitchFamily="34" charset="0"/>
              </a:rPr>
              <a:t>RCP</a:t>
            </a:r>
          </a:p>
          <a:p>
            <a:pPr algn="just">
              <a:spcBef>
                <a:spcPts val="1200"/>
              </a:spcBef>
            </a:pPr>
            <a:r>
              <a:rPr lang="pl-PL" sz="1800" dirty="0">
                <a:solidFill>
                  <a:schemeClr val="tx1">
                    <a:lumMod val="75000"/>
                    <a:lumOff val="25000"/>
                  </a:schemeClr>
                </a:solidFill>
                <a:latin typeface="Arial Narrow" pitchFamily="34" charset="0"/>
              </a:rPr>
              <a:t>Pracodawcy bardzo często korzystają z </a:t>
            </a:r>
            <a:r>
              <a:rPr lang="pl-PL" sz="1800" b="1" dirty="0" smtClean="0">
                <a:solidFill>
                  <a:schemeClr val="tx1">
                    <a:lumMod val="75000"/>
                    <a:lumOff val="25000"/>
                  </a:schemeClr>
                </a:solidFill>
                <a:latin typeface="Arial Narrow" pitchFamily="34" charset="0"/>
              </a:rPr>
              <a:t>Systemów</a:t>
            </a:r>
            <a:r>
              <a:rPr lang="pl-PL" sz="1800" dirty="0" smtClean="0">
                <a:solidFill>
                  <a:schemeClr val="tx1">
                    <a:lumMod val="75000"/>
                    <a:lumOff val="25000"/>
                  </a:schemeClr>
                </a:solidFill>
                <a:latin typeface="Arial Narrow" pitchFamily="34" charset="0"/>
              </a:rPr>
              <a:t> </a:t>
            </a:r>
            <a:r>
              <a:rPr lang="pl-PL" sz="1800" b="1" dirty="0" smtClean="0">
                <a:solidFill>
                  <a:schemeClr val="tx1">
                    <a:lumMod val="75000"/>
                    <a:lumOff val="25000"/>
                  </a:schemeClr>
                </a:solidFill>
                <a:latin typeface="Arial Narrow" pitchFamily="34" charset="0"/>
              </a:rPr>
              <a:t>Rejestracji Czasu Pracy </a:t>
            </a:r>
            <a:r>
              <a:rPr lang="pl-PL" sz="1800" dirty="0" smtClean="0">
                <a:solidFill>
                  <a:schemeClr val="tx1">
                    <a:lumMod val="75000"/>
                    <a:lumOff val="25000"/>
                  </a:schemeClr>
                </a:solidFill>
                <a:latin typeface="Arial Narrow" pitchFamily="34" charset="0"/>
              </a:rPr>
              <a:t>(tzw. </a:t>
            </a:r>
            <a:r>
              <a:rPr lang="pl-PL" sz="1800" b="1" dirty="0" smtClean="0">
                <a:solidFill>
                  <a:schemeClr val="tx1">
                    <a:lumMod val="75000"/>
                    <a:lumOff val="25000"/>
                  </a:schemeClr>
                </a:solidFill>
                <a:latin typeface="Arial Narrow" pitchFamily="34" charset="0"/>
              </a:rPr>
              <a:t>systemy</a:t>
            </a:r>
            <a:r>
              <a:rPr lang="pl-PL" sz="1800" dirty="0" smtClean="0">
                <a:solidFill>
                  <a:schemeClr val="tx1">
                    <a:lumMod val="75000"/>
                    <a:lumOff val="25000"/>
                  </a:schemeClr>
                </a:solidFill>
                <a:latin typeface="Arial Narrow" pitchFamily="34" charset="0"/>
              </a:rPr>
              <a:t> </a:t>
            </a:r>
            <a:r>
              <a:rPr lang="pl-PL" sz="1800" b="1" dirty="0">
                <a:solidFill>
                  <a:schemeClr val="tx1">
                    <a:lumMod val="75000"/>
                    <a:lumOff val="25000"/>
                  </a:schemeClr>
                </a:solidFill>
                <a:latin typeface="Arial Narrow" pitchFamily="34" charset="0"/>
              </a:rPr>
              <a:t>RCP</a:t>
            </a:r>
            <a:r>
              <a:rPr lang="pl-PL" sz="1800" dirty="0">
                <a:solidFill>
                  <a:schemeClr val="tx1">
                    <a:lumMod val="75000"/>
                    <a:lumOff val="25000"/>
                  </a:schemeClr>
                </a:solidFill>
                <a:latin typeface="Arial Narrow" pitchFamily="34" charset="0"/>
              </a:rPr>
              <a:t>) pozwalających na elektroniczną rejestrację wejść/wyjść pracowników. Zastępują </a:t>
            </a:r>
            <a:r>
              <a:rPr lang="pl-PL" sz="1800" dirty="0" smtClean="0">
                <a:solidFill>
                  <a:schemeClr val="tx1">
                    <a:lumMod val="75000"/>
                    <a:lumOff val="25000"/>
                  </a:schemeClr>
                </a:solidFill>
                <a:latin typeface="Arial Narrow" pitchFamily="34" charset="0"/>
              </a:rPr>
              <a:t>one papierowe </a:t>
            </a:r>
            <a:r>
              <a:rPr lang="pl-PL" sz="1800" dirty="0">
                <a:solidFill>
                  <a:schemeClr val="tx1">
                    <a:lumMod val="75000"/>
                    <a:lumOff val="25000"/>
                  </a:schemeClr>
                </a:solidFill>
                <a:latin typeface="Arial Narrow" pitchFamily="34" charset="0"/>
              </a:rPr>
              <a:t>listy, gdzie pracownicy podpisem potwierdzali swoją obecność. Kojarzą się nam z czytnikiem kart magnetycznych, który jest zamontowany przy wejściu do pracy. W tym przypadku elektronicznym podpisem jest kontakt z czytnikiem osobistej karty magnetycznej.</a:t>
            </a:r>
          </a:p>
          <a:p>
            <a:pPr algn="just">
              <a:spcBef>
                <a:spcPts val="1200"/>
              </a:spcBef>
            </a:pPr>
            <a:r>
              <a:rPr lang="pl-PL" sz="1800" b="1" dirty="0">
                <a:solidFill>
                  <a:schemeClr val="tx1">
                    <a:lumMod val="75000"/>
                    <a:lumOff val="25000"/>
                  </a:schemeClr>
                </a:solidFill>
                <a:latin typeface="Arial Narrow" pitchFamily="34" charset="0"/>
              </a:rPr>
              <a:t>Powszechne metody wykorzystywane w RCP do rejestracji czasu pracy to m.in.:</a:t>
            </a:r>
          </a:p>
          <a:p>
            <a:pPr marL="285750" lvl="0" indent="-285750" algn="just">
              <a:spcBef>
                <a:spcPts val="1200"/>
              </a:spcBef>
              <a:buClr>
                <a:srgbClr val="CC0066"/>
              </a:buClr>
              <a:buSzPct val="110000"/>
              <a:buFont typeface="Arial" pitchFamily="34" charset="0"/>
              <a:buChar char="•"/>
            </a:pPr>
            <a:r>
              <a:rPr lang="pl-PL" sz="1800" dirty="0">
                <a:solidFill>
                  <a:schemeClr val="tx1">
                    <a:lumMod val="75000"/>
                    <a:lumOff val="25000"/>
                  </a:schemeClr>
                </a:solidFill>
                <a:latin typeface="Arial Narrow" pitchFamily="34" charset="0"/>
              </a:rPr>
              <a:t>Czytniki Kart Magnetycznych</a:t>
            </a:r>
          </a:p>
          <a:p>
            <a:pPr marL="285750" lvl="0" indent="-285750" algn="just">
              <a:spcBef>
                <a:spcPts val="1200"/>
              </a:spcBef>
              <a:buClr>
                <a:srgbClr val="CC0066"/>
              </a:buClr>
              <a:buSzPct val="110000"/>
              <a:buFont typeface="Arial" pitchFamily="34" charset="0"/>
              <a:buChar char="•"/>
            </a:pPr>
            <a:r>
              <a:rPr lang="pl-PL" sz="1800" dirty="0">
                <a:solidFill>
                  <a:schemeClr val="tx1">
                    <a:lumMod val="75000"/>
                    <a:lumOff val="25000"/>
                  </a:schemeClr>
                </a:solidFill>
                <a:latin typeface="Arial Narrow" pitchFamily="34" charset="0"/>
              </a:rPr>
              <a:t>Czytniki linii papilarnych</a:t>
            </a:r>
          </a:p>
          <a:p>
            <a:pPr marL="285750" lvl="0" indent="-285750" algn="just">
              <a:spcBef>
                <a:spcPts val="1200"/>
              </a:spcBef>
              <a:buClr>
                <a:srgbClr val="CC0066"/>
              </a:buClr>
              <a:buSzPct val="110000"/>
              <a:buFont typeface="Arial" pitchFamily="34" charset="0"/>
              <a:buChar char="•"/>
            </a:pPr>
            <a:r>
              <a:rPr lang="pl-PL" sz="1800" dirty="0">
                <a:solidFill>
                  <a:schemeClr val="tx1">
                    <a:lumMod val="75000"/>
                    <a:lumOff val="25000"/>
                  </a:schemeClr>
                </a:solidFill>
                <a:latin typeface="Arial Narrow" pitchFamily="34" charset="0"/>
              </a:rPr>
              <a:t>Czytniki NFC</a:t>
            </a:r>
          </a:p>
          <a:p>
            <a:pPr marL="285750" lvl="0" indent="-285750" algn="just">
              <a:spcBef>
                <a:spcPts val="1200"/>
              </a:spcBef>
              <a:buClr>
                <a:srgbClr val="CC0066"/>
              </a:buClr>
              <a:buSzPct val="110000"/>
              <a:buFont typeface="Arial" pitchFamily="34" charset="0"/>
              <a:buChar char="•"/>
            </a:pPr>
            <a:r>
              <a:rPr lang="pl-PL" sz="1800" dirty="0">
                <a:solidFill>
                  <a:schemeClr val="tx1">
                    <a:lumMod val="75000"/>
                    <a:lumOff val="25000"/>
                  </a:schemeClr>
                </a:solidFill>
                <a:latin typeface="Arial Narrow" pitchFamily="34" charset="0"/>
              </a:rPr>
              <a:t>Skaner kodów </a:t>
            </a:r>
            <a:r>
              <a:rPr lang="pl-PL" sz="1800" dirty="0" smtClean="0">
                <a:solidFill>
                  <a:schemeClr val="tx1">
                    <a:lumMod val="75000"/>
                    <a:lumOff val="25000"/>
                  </a:schemeClr>
                </a:solidFill>
                <a:latin typeface="Arial Narrow" pitchFamily="34" charset="0"/>
              </a:rPr>
              <a:t>QR</a:t>
            </a:r>
          </a:p>
          <a:p>
            <a:pPr algn="just">
              <a:spcBef>
                <a:spcPts val="1200"/>
              </a:spcBef>
            </a:pPr>
            <a:r>
              <a:rPr lang="pl-PL" sz="1600" b="1" i="1" dirty="0">
                <a:latin typeface="Arial Narrow" pitchFamily="34" charset="0"/>
              </a:rPr>
              <a:t/>
            </a:r>
            <a:br>
              <a:rPr lang="pl-PL" sz="1600" b="1" i="1" dirty="0">
                <a:latin typeface="Arial Narrow" pitchFamily="34" charset="0"/>
              </a:rPr>
            </a:b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15</a:t>
            </a:fld>
            <a:endParaRPr lang="pl-PL"/>
          </a:p>
        </p:txBody>
      </p:sp>
    </p:spTree>
    <p:extLst>
      <p:ext uri="{BB962C8B-B14F-4D97-AF65-F5344CB8AC3E}">
        <p14:creationId xmlns:p14="http://schemas.microsoft.com/office/powerpoint/2010/main" xmlns="" val="18395813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548680"/>
            <a:ext cx="7772400" cy="606508"/>
          </a:xfrm>
        </p:spPr>
        <p:txBody>
          <a:bodyPr>
            <a:noAutofit/>
          </a:bodyPr>
          <a:lstStyle/>
          <a:p>
            <a:r>
              <a:rPr lang="pl-PL" sz="2200" b="1" dirty="0">
                <a:solidFill>
                  <a:srgbClr val="D31B77"/>
                </a:solidFill>
                <a:latin typeface="Arial Narrow" pitchFamily="34" charset="0"/>
              </a:rPr>
              <a:t>Elektroniczne Systemy Rejestracji Czasu Pracy </a:t>
            </a:r>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a </a:t>
            </a:r>
            <a:r>
              <a:rPr lang="pl-PL" sz="2200" b="1" dirty="0">
                <a:solidFill>
                  <a:srgbClr val="D31B77"/>
                </a:solidFill>
                <a:latin typeface="Arial Narrow" pitchFamily="34" charset="0"/>
              </a:rPr>
              <a:t>ewidencja czasu pracy </a:t>
            </a:r>
            <a:r>
              <a:rPr lang="pl-PL" sz="2200" b="1" dirty="0" smtClean="0">
                <a:solidFill>
                  <a:srgbClr val="D31B77"/>
                </a:solidFill>
                <a:latin typeface="Arial Narrow" pitchFamily="34" charset="0"/>
              </a:rPr>
              <a:t>[4]</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99592" y="1628800"/>
            <a:ext cx="7488832" cy="3371836"/>
          </a:xfrm>
        </p:spPr>
        <p:txBody>
          <a:bodyPr>
            <a:noAutofit/>
          </a:bodyPr>
          <a:lstStyle/>
          <a:p>
            <a:pPr algn="just">
              <a:spcBef>
                <a:spcPts val="1200"/>
              </a:spcBef>
            </a:pPr>
            <a:r>
              <a:rPr lang="pl-PL" sz="1800" dirty="0" smtClean="0">
                <a:solidFill>
                  <a:schemeClr val="tx1">
                    <a:lumMod val="65000"/>
                    <a:lumOff val="35000"/>
                  </a:schemeClr>
                </a:solidFill>
                <a:latin typeface="Arial Narrow" pitchFamily="34" charset="0"/>
              </a:rPr>
              <a:t>Wynikiem </a:t>
            </a:r>
            <a:r>
              <a:rPr lang="pl-PL" sz="1800" dirty="0">
                <a:solidFill>
                  <a:schemeClr val="tx1">
                    <a:lumMod val="65000"/>
                    <a:lumOff val="35000"/>
                  </a:schemeClr>
                </a:solidFill>
                <a:latin typeface="Arial Narrow" pitchFamily="34" charset="0"/>
              </a:rPr>
              <a:t>zarejestrowanych czasów jest ewidencja godzin wejścia/wyjścia pracownika, która mierzy czas przebywania w zakładzie pracy. Pracownicy zazwyczaj zjawiają się w pracy wcześniej i po wejściu do zakładu pracy potrzebują czasu, żeby się do niej przygotować, ubrać się w strój służbowy, napić kawy czy porozmawiać z kolegą lub koleżanką z pracy. Również po zakończeniu swojej pracy każdy z pracowników przebiera się, a czas pomiędzy zakończeniem pracy a opuszczeniem zakładu zazwyczaj wynosi 5–10 minut. Jeżeli do ewidencji czasu pracy podstawą jest wykaz godzin zarejestrowanych przez konwencjonalny system rejestracji czasu pracy, mogą pojawić się rozbieżności między zaplanowanym harmonogramem a przepracowanymi roboczogodzinami. </a:t>
            </a:r>
          </a:p>
          <a:p>
            <a:pPr algn="just">
              <a:spcBef>
                <a:spcPts val="1200"/>
              </a:spcBef>
            </a:pPr>
            <a:r>
              <a:rPr lang="pl-PL" sz="1600" b="1" i="1" dirty="0">
                <a:latin typeface="Arial Narrow" pitchFamily="34" charset="0"/>
              </a:rPr>
              <a:t/>
            </a:r>
            <a:br>
              <a:rPr lang="pl-PL" sz="1600" b="1" i="1" dirty="0">
                <a:latin typeface="Arial Narrow" pitchFamily="34" charset="0"/>
              </a:rPr>
            </a:b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16</a:t>
            </a:fld>
            <a:endParaRPr lang="pl-PL"/>
          </a:p>
        </p:txBody>
      </p:sp>
    </p:spTree>
    <p:extLst>
      <p:ext uri="{BB962C8B-B14F-4D97-AF65-F5344CB8AC3E}">
        <p14:creationId xmlns:p14="http://schemas.microsoft.com/office/powerpoint/2010/main" xmlns="" val="37849695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548680"/>
            <a:ext cx="7772400" cy="606508"/>
          </a:xfrm>
        </p:spPr>
        <p:txBody>
          <a:bodyPr>
            <a:noAutofit/>
          </a:bodyPr>
          <a:lstStyle/>
          <a:p>
            <a:r>
              <a:rPr lang="pl-PL" sz="2200" b="1" dirty="0">
                <a:solidFill>
                  <a:srgbClr val="D31B77"/>
                </a:solidFill>
                <a:latin typeface="Arial Narrow" pitchFamily="34" charset="0"/>
              </a:rPr>
              <a:t>Elektroniczne Systemy Rejestracji Czasu Pracy </a:t>
            </a:r>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a </a:t>
            </a:r>
            <a:r>
              <a:rPr lang="pl-PL" sz="2200" b="1" dirty="0">
                <a:solidFill>
                  <a:srgbClr val="D31B77"/>
                </a:solidFill>
                <a:latin typeface="Arial Narrow" pitchFamily="34" charset="0"/>
              </a:rPr>
              <a:t>ewidencja czasu pracy </a:t>
            </a:r>
            <a:r>
              <a:rPr lang="pl-PL" sz="2200" b="1" dirty="0" smtClean="0">
                <a:solidFill>
                  <a:srgbClr val="D31B77"/>
                </a:solidFill>
                <a:latin typeface="Arial Narrow" pitchFamily="34" charset="0"/>
              </a:rPr>
              <a:t>[5]</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87582" y="1484784"/>
            <a:ext cx="7356826" cy="4608512"/>
          </a:xfrm>
        </p:spPr>
        <p:txBody>
          <a:bodyPr>
            <a:noAutofit/>
          </a:bodyPr>
          <a:lstStyle/>
          <a:p>
            <a:pPr algn="just">
              <a:spcBef>
                <a:spcPts val="1200"/>
              </a:spcBef>
            </a:pPr>
            <a:r>
              <a:rPr lang="pl-PL" sz="1800" b="1" dirty="0" smtClean="0">
                <a:solidFill>
                  <a:srgbClr val="0070C0"/>
                </a:solidFill>
                <a:latin typeface="Arial Narrow" pitchFamily="34" charset="0"/>
              </a:rPr>
              <a:t>Czym </a:t>
            </a:r>
            <a:r>
              <a:rPr lang="pl-PL" sz="1800" b="1" dirty="0">
                <a:solidFill>
                  <a:srgbClr val="0070C0"/>
                </a:solidFill>
                <a:latin typeface="Arial Narrow" pitchFamily="34" charset="0"/>
              </a:rPr>
              <a:t>jest lista obecności pracowników?</a:t>
            </a:r>
          </a:p>
          <a:p>
            <a:pPr algn="just">
              <a:spcBef>
                <a:spcPts val="1200"/>
              </a:spcBef>
            </a:pPr>
            <a:r>
              <a:rPr lang="pl-PL" sz="1600" dirty="0">
                <a:solidFill>
                  <a:schemeClr val="tx1">
                    <a:lumMod val="65000"/>
                    <a:lumOff val="35000"/>
                  </a:schemeClr>
                </a:solidFill>
                <a:latin typeface="Arial Narrow" pitchFamily="34" charset="0"/>
              </a:rPr>
              <a:t>Lista obecności pracowników to dokument, który rejestruje godzinę wejścia i / lub wyjścia pracownika z pracy. Może mieć:</a:t>
            </a:r>
          </a:p>
          <a:p>
            <a:pPr marL="285750" lvl="0" indent="-285750" algn="just">
              <a:spcBef>
                <a:spcPts val="1200"/>
              </a:spcBef>
              <a:buClr>
                <a:srgbClr val="CC0066"/>
              </a:buClr>
              <a:buFont typeface="Wingdings" pitchFamily="2" charset="2"/>
              <a:buChar char="ü"/>
            </a:pPr>
            <a:r>
              <a:rPr lang="pl-PL" sz="1600" b="1" dirty="0">
                <a:solidFill>
                  <a:schemeClr val="tx1">
                    <a:lumMod val="65000"/>
                    <a:lumOff val="35000"/>
                  </a:schemeClr>
                </a:solidFill>
                <a:latin typeface="Arial Narrow" pitchFamily="34" charset="0"/>
              </a:rPr>
              <a:t>formę elektroniczną</a:t>
            </a:r>
            <a:r>
              <a:rPr lang="pl-PL" sz="1600" dirty="0">
                <a:solidFill>
                  <a:schemeClr val="tx1">
                    <a:lumMod val="65000"/>
                    <a:lumOff val="35000"/>
                  </a:schemeClr>
                </a:solidFill>
                <a:latin typeface="Arial Narrow" pitchFamily="34" charset="0"/>
              </a:rPr>
              <a:t> (</a:t>
            </a:r>
            <a:r>
              <a:rPr lang="pl-PL" sz="1600" dirty="0" err="1">
                <a:solidFill>
                  <a:schemeClr val="tx1">
                    <a:lumMod val="65000"/>
                    <a:lumOff val="35000"/>
                  </a:schemeClr>
                </a:solidFill>
                <a:latin typeface="Arial Narrow" pitchFamily="34" charset="0"/>
              </a:rPr>
              <a:t>check</a:t>
            </a:r>
            <a:r>
              <a:rPr lang="pl-PL" sz="1600" dirty="0">
                <a:solidFill>
                  <a:schemeClr val="tx1">
                    <a:lumMod val="65000"/>
                    <a:lumOff val="35000"/>
                  </a:schemeClr>
                </a:solidFill>
                <a:latin typeface="Arial Narrow" pitchFamily="34" charset="0"/>
              </a:rPr>
              <a:t> in/out) – pracownik odbija imienną kartę w czytniku lub loguje się za pomocą komputera;</a:t>
            </a:r>
          </a:p>
          <a:p>
            <a:pPr marL="285750" lvl="0" indent="-285750" algn="just">
              <a:spcBef>
                <a:spcPts val="1200"/>
              </a:spcBef>
              <a:buClr>
                <a:srgbClr val="CC0066"/>
              </a:buClr>
              <a:buFont typeface="Wingdings" pitchFamily="2" charset="2"/>
              <a:buChar char="ü"/>
            </a:pPr>
            <a:r>
              <a:rPr lang="pl-PL" sz="1600" b="1" dirty="0">
                <a:solidFill>
                  <a:schemeClr val="tx1">
                    <a:lumMod val="65000"/>
                    <a:lumOff val="35000"/>
                  </a:schemeClr>
                </a:solidFill>
                <a:latin typeface="Arial Narrow" pitchFamily="34" charset="0"/>
              </a:rPr>
              <a:t>formę papierową</a:t>
            </a:r>
            <a:r>
              <a:rPr lang="pl-PL" sz="1600" dirty="0">
                <a:solidFill>
                  <a:schemeClr val="tx1">
                    <a:lumMod val="65000"/>
                    <a:lumOff val="35000"/>
                  </a:schemeClr>
                </a:solidFill>
                <a:latin typeface="Arial Narrow" pitchFamily="34" charset="0"/>
              </a:rPr>
              <a:t> – pracownik fizycznie podpisuje się na liście.</a:t>
            </a:r>
          </a:p>
          <a:p>
            <a:pPr algn="just">
              <a:spcBef>
                <a:spcPts val="1200"/>
              </a:spcBef>
            </a:pPr>
            <a:r>
              <a:rPr lang="pl-PL" sz="1600" dirty="0">
                <a:solidFill>
                  <a:schemeClr val="tx1">
                    <a:lumMod val="65000"/>
                    <a:lumOff val="35000"/>
                  </a:schemeClr>
                </a:solidFill>
                <a:latin typeface="Arial Narrow" pitchFamily="34" charset="0"/>
              </a:rPr>
              <a:t>Wskazane wyżej czytniki i skanery mierzą najczęściej czas obecności w firmie, który nie jest równy czasowi pracy. Czas pracy jest pojęciem węższym i obejmuje tylko tę część okresu obecności w firmie, w której podwładny pozostaje w rzeczywistej dyspozycji pracodawcy i jest gotowy do wykonywania pracy.</a:t>
            </a:r>
          </a:p>
          <a:p>
            <a:pPr algn="just">
              <a:spcBef>
                <a:spcPts val="1200"/>
              </a:spcBef>
            </a:pPr>
            <a:r>
              <a:rPr lang="en-GB" sz="1600" b="1" dirty="0">
                <a:solidFill>
                  <a:schemeClr val="tx1">
                    <a:lumMod val="65000"/>
                    <a:lumOff val="35000"/>
                  </a:schemeClr>
                </a:solidFill>
                <a:latin typeface="Arial Narrow" pitchFamily="34" charset="0"/>
              </a:rPr>
              <a:t> </a:t>
            </a:r>
            <a:endParaRPr lang="pl-PL" sz="1600" dirty="0">
              <a:solidFill>
                <a:schemeClr val="tx1">
                  <a:lumMod val="65000"/>
                  <a:lumOff val="35000"/>
                </a:schemeClr>
              </a:solidFill>
              <a:latin typeface="Arial Narrow" pitchFamily="34" charset="0"/>
            </a:endParaRPr>
          </a:p>
          <a:p>
            <a:pPr algn="just">
              <a:spcBef>
                <a:spcPts val="1200"/>
              </a:spcBef>
            </a:pPr>
            <a:r>
              <a:rPr lang="pl-PL" sz="1600" b="1" i="1" dirty="0">
                <a:latin typeface="Arial Narrow" pitchFamily="34" charset="0"/>
              </a:rPr>
              <a:t/>
            </a:r>
            <a:br>
              <a:rPr lang="pl-PL" sz="1600" b="1" i="1" dirty="0">
                <a:latin typeface="Arial Narrow" pitchFamily="34" charset="0"/>
              </a:rPr>
            </a:br>
            <a:endParaRPr lang="pl-PL" sz="1400" dirty="0">
              <a:latin typeface="Arial Narrow" pitchFamily="34" charset="0"/>
            </a:endParaRPr>
          </a:p>
        </p:txBody>
      </p:sp>
      <p:sp>
        <p:nvSpPr>
          <p:cNvPr id="4" name="pole tekstowe 3"/>
          <p:cNvSpPr txBox="1"/>
          <p:nvPr/>
        </p:nvSpPr>
        <p:spPr>
          <a:xfrm>
            <a:off x="903218" y="4941168"/>
            <a:ext cx="7344816" cy="830997"/>
          </a:xfrm>
          <a:prstGeom prst="rect">
            <a:avLst/>
          </a:prstGeom>
          <a:solidFill>
            <a:schemeClr val="bg2">
              <a:lumMod val="90000"/>
            </a:schemeClr>
          </a:solidFill>
        </p:spPr>
        <p:txBody>
          <a:bodyPr wrap="square" rtlCol="0">
            <a:spAutoFit/>
          </a:bodyPr>
          <a:lstStyle/>
          <a:p>
            <a:pPr algn="just">
              <a:spcBef>
                <a:spcPts val="1200"/>
              </a:spcBef>
            </a:pPr>
            <a:r>
              <a:rPr lang="pl-PL" sz="1600" b="1" dirty="0" smtClean="0">
                <a:solidFill>
                  <a:srgbClr val="D31B77"/>
                </a:solidFill>
                <a:latin typeface="Arial Narrow" pitchFamily="34" charset="0"/>
              </a:rPr>
              <a:t>Wniosek: </a:t>
            </a:r>
            <a:r>
              <a:rPr lang="pl-PL" sz="1600" dirty="0">
                <a:solidFill>
                  <a:schemeClr val="accent1">
                    <a:lumMod val="75000"/>
                  </a:schemeClr>
                </a:solidFill>
                <a:latin typeface="Arial Narrow" pitchFamily="34" charset="0"/>
              </a:rPr>
              <a:t>Elektroniczne urządzenia rejestrujące wejścia i wyjścia mogą jedynie służyć jako dodatkowe, pomocnicze źródło informacji o czasie pracy pracownika, pozwalające określić jego czas pracy.</a:t>
            </a: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17</a:t>
            </a:fld>
            <a:endParaRPr lang="pl-PL"/>
          </a:p>
        </p:txBody>
      </p:sp>
    </p:spTree>
    <p:extLst>
      <p:ext uri="{BB962C8B-B14F-4D97-AF65-F5344CB8AC3E}">
        <p14:creationId xmlns:p14="http://schemas.microsoft.com/office/powerpoint/2010/main" xmlns="" val="17343477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476672"/>
            <a:ext cx="7772400" cy="576064"/>
          </a:xfrm>
        </p:spPr>
        <p:txBody>
          <a:bodyPr>
            <a:noAutofit/>
          </a:bodyPr>
          <a:lstStyle/>
          <a:p>
            <a:r>
              <a:rPr lang="pl-PL" sz="2200" b="1" dirty="0">
                <a:solidFill>
                  <a:srgbClr val="D31B77"/>
                </a:solidFill>
                <a:latin typeface="Arial Narrow" pitchFamily="34" charset="0"/>
              </a:rPr>
              <a:t>Plusy i minusy nowoczesnych metod rejestracji czasu </a:t>
            </a:r>
            <a:r>
              <a:rPr lang="pl-PL" sz="2200" b="1" dirty="0" smtClean="0">
                <a:solidFill>
                  <a:srgbClr val="D31B77"/>
                </a:solidFill>
                <a:latin typeface="Arial Narrow" pitchFamily="34" charset="0"/>
              </a:rPr>
              <a:t>pracy [1] </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55576" y="1268760"/>
            <a:ext cx="7704856" cy="5112568"/>
          </a:xfrm>
        </p:spPr>
        <p:txBody>
          <a:bodyPr>
            <a:noAutofit/>
          </a:bodyPr>
          <a:lstStyle/>
          <a:p>
            <a:pPr algn="just"/>
            <a:r>
              <a:rPr lang="pl-PL" sz="1800" b="1" dirty="0" smtClean="0">
                <a:solidFill>
                  <a:schemeClr val="accent1">
                    <a:lumMod val="75000"/>
                  </a:schemeClr>
                </a:solidFill>
                <a:latin typeface="Arial Narrow" pitchFamily="34" charset="0"/>
              </a:rPr>
              <a:t>Przykładowe </a:t>
            </a:r>
            <a:r>
              <a:rPr lang="pl-PL" sz="1800" b="1" dirty="0">
                <a:solidFill>
                  <a:schemeClr val="accent1">
                    <a:lumMod val="75000"/>
                  </a:schemeClr>
                </a:solidFill>
                <a:latin typeface="Arial Narrow" pitchFamily="34" charset="0"/>
              </a:rPr>
              <a:t>plusy:</a:t>
            </a:r>
            <a:endParaRPr lang="pl-PL" sz="1600" b="1" dirty="0">
              <a:solidFill>
                <a:schemeClr val="accent1">
                  <a:lumMod val="75000"/>
                </a:schemeClr>
              </a:solidFill>
              <a:latin typeface="Arial Narrow" pitchFamily="34" charset="0"/>
            </a:endParaRPr>
          </a:p>
          <a:p>
            <a:pPr marL="285750" lvl="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kontrola wejść i wyjść pracowników na teren firmy;</a:t>
            </a:r>
          </a:p>
          <a:p>
            <a:pPr marL="285750" lvl="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pomocnicze źródło informacji o czasie pracy pracownika pozwalające określić jego czas pracy;</a:t>
            </a:r>
          </a:p>
          <a:p>
            <a:pPr marL="285750" lvl="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może posłużyć jako dowód na to, czy pracownik rzeczywiście pracował, nie spóźniał się itd. Pracodawcy wykorzystują niekiedy te dane w postępowaniach sądowych. Wystarczy wówczas przekazać wydruki;</a:t>
            </a:r>
          </a:p>
          <a:p>
            <a:pPr marL="285750" lvl="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wywołuje efekt psychologiczny. Sama konieczność odbicia karty powoduje często, że pracownik „zastanowi się dwa razy”, zanim podejmie decyzję, by opuścić stanowisko, w przypadku systemu, który monitoruje ruch również wewnątrz firmy / lub firmę w godzinach pracy.</a:t>
            </a:r>
          </a:p>
          <a:p>
            <a:pPr algn="just"/>
            <a:r>
              <a:rPr lang="pl-PL" sz="1600" b="1" dirty="0">
                <a:solidFill>
                  <a:schemeClr val="accent1">
                    <a:lumMod val="75000"/>
                  </a:schemeClr>
                </a:solidFill>
                <a:latin typeface="Arial Narrow" pitchFamily="34" charset="0"/>
              </a:rPr>
              <a:t>Przykładowe minusy:</a:t>
            </a:r>
          </a:p>
          <a:p>
            <a:pPr marL="285750" lvl="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pracownicy nie zawsze pamiętają o odbijaniu kart;</a:t>
            </a:r>
          </a:p>
          <a:p>
            <a:pPr marL="285750" lvl="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jeżeli pracodawca jako właściciel urządzenia ma możliwość edytowania zapisanych rekordów przed ich wydrukowaniem, pojawia się problem z ustaleniem, na ile wiarygodne są zapisy. Może to powodować skuteczne podważenie wiarygodności takich wydruków (np. w sporze sądowym z pracownikiem, czy też w trakcie kontroli PIP). Dlatego należy stosować urządzenia bez funkcji edytowania;</a:t>
            </a:r>
          </a:p>
          <a:p>
            <a:pPr marL="285750" indent="-285750" algn="just">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posługiwanie się urządzeniami bez atestów może doprowadzić do takich samych skutków, o których mowa wyżej.</a:t>
            </a: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18</a:t>
            </a:fld>
            <a:endParaRPr lang="pl-PL"/>
          </a:p>
        </p:txBody>
      </p:sp>
    </p:spTree>
    <p:extLst>
      <p:ext uri="{BB962C8B-B14F-4D97-AF65-F5344CB8AC3E}">
        <p14:creationId xmlns:p14="http://schemas.microsoft.com/office/powerpoint/2010/main" xmlns="" val="831553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476672"/>
            <a:ext cx="7772400" cy="576064"/>
          </a:xfrm>
        </p:spPr>
        <p:txBody>
          <a:bodyPr>
            <a:noAutofit/>
          </a:bodyPr>
          <a:lstStyle/>
          <a:p>
            <a:r>
              <a:rPr lang="pl-PL" sz="2200" b="1" dirty="0" smtClean="0">
                <a:solidFill>
                  <a:srgbClr val="D31B77"/>
                </a:solidFill>
                <a:latin typeface="Arial Narrow" pitchFamily="34" charset="0"/>
              </a:rPr>
              <a:t>Zadaniowy system </a:t>
            </a:r>
            <a:r>
              <a:rPr lang="pl-PL" sz="2200" b="1" dirty="0">
                <a:solidFill>
                  <a:srgbClr val="D31B77"/>
                </a:solidFill>
                <a:latin typeface="Arial Narrow" pitchFamily="34" charset="0"/>
              </a:rPr>
              <a:t>pracy </a:t>
            </a:r>
          </a:p>
        </p:txBody>
      </p:sp>
      <p:sp>
        <p:nvSpPr>
          <p:cNvPr id="3" name="Podtytuł 2"/>
          <p:cNvSpPr>
            <a:spLocks noGrp="1"/>
          </p:cNvSpPr>
          <p:nvPr>
            <p:ph type="subTitle" idx="1"/>
          </p:nvPr>
        </p:nvSpPr>
        <p:spPr>
          <a:xfrm>
            <a:off x="755576" y="1268760"/>
            <a:ext cx="7704856" cy="4896544"/>
          </a:xfrm>
        </p:spPr>
        <p:txBody>
          <a:bodyPr>
            <a:noAutofit/>
          </a:bodyPr>
          <a:lstStyle/>
          <a:p>
            <a:pPr algn="just">
              <a:spcBef>
                <a:spcPts val="900"/>
              </a:spcBef>
            </a:pPr>
            <a:r>
              <a:rPr lang="pl-PL" sz="1600" b="1" dirty="0" smtClean="0">
                <a:solidFill>
                  <a:srgbClr val="0070C0"/>
                </a:solidFill>
                <a:latin typeface="Arial Narrow" pitchFamily="34" charset="0"/>
              </a:rPr>
              <a:t>Zgodnie </a:t>
            </a:r>
            <a:r>
              <a:rPr lang="pl-PL" sz="1600" b="1" dirty="0">
                <a:solidFill>
                  <a:srgbClr val="0070C0"/>
                </a:solidFill>
                <a:latin typeface="Arial Narrow" pitchFamily="34" charset="0"/>
              </a:rPr>
              <a:t>z art. 140 </a:t>
            </a:r>
            <a:r>
              <a:rPr lang="pl-PL" sz="1600" b="1" dirty="0" err="1">
                <a:solidFill>
                  <a:srgbClr val="0070C0"/>
                </a:solidFill>
                <a:latin typeface="Arial Narrow" pitchFamily="34" charset="0"/>
              </a:rPr>
              <a:t>k.p</a:t>
            </a:r>
            <a:r>
              <a:rPr lang="pl-PL" sz="1600" b="1" dirty="0">
                <a:solidFill>
                  <a:srgbClr val="0070C0"/>
                </a:solidFill>
                <a:latin typeface="Arial Narrow" pitchFamily="34" charset="0"/>
              </a:rPr>
              <a:t>. zadaniowy czas pracy może być wprowadzony w przypadkach uzasadnionych:</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rodzajem pracy,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organizacją pracy,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miejscem wykonywania pracy.</a:t>
            </a:r>
          </a:p>
          <a:p>
            <a:pPr algn="just">
              <a:spcBef>
                <a:spcPts val="900"/>
              </a:spcBef>
            </a:pPr>
            <a:r>
              <a:rPr lang="pl-PL" sz="1600" dirty="0">
                <a:solidFill>
                  <a:schemeClr val="tx1">
                    <a:lumMod val="65000"/>
                    <a:lumOff val="35000"/>
                  </a:schemeClr>
                </a:solidFill>
                <a:latin typeface="Arial Narrow" pitchFamily="34" charset="0"/>
              </a:rPr>
              <a:t>Pracodawca, po porozumieniu z pracownikiem, ustala czas niezbędny do wykonania powierzonych zadań, uwzględniając wymiar czasu pracy wynikający z norm określonych w </a:t>
            </a:r>
            <a:r>
              <a:rPr lang="pl-PL" sz="1600" dirty="0" err="1">
                <a:solidFill>
                  <a:schemeClr val="tx1">
                    <a:lumMod val="65000"/>
                    <a:lumOff val="35000"/>
                  </a:schemeClr>
                </a:solidFill>
                <a:latin typeface="Arial Narrow" pitchFamily="34" charset="0"/>
              </a:rPr>
              <a:t>k.p</a:t>
            </a:r>
            <a:r>
              <a:rPr lang="pl-PL" sz="1600" dirty="0">
                <a:solidFill>
                  <a:schemeClr val="tx1">
                    <a:lumMod val="65000"/>
                    <a:lumOff val="35000"/>
                  </a:schemeClr>
                </a:solidFill>
                <a:latin typeface="Arial Narrow" pitchFamily="34" charset="0"/>
              </a:rPr>
              <a:t>.</a:t>
            </a:r>
          </a:p>
          <a:p>
            <a:pPr algn="just">
              <a:spcBef>
                <a:spcPts val="1800"/>
              </a:spcBef>
            </a:pPr>
            <a:r>
              <a:rPr lang="pl-PL" sz="1600" b="1" dirty="0">
                <a:solidFill>
                  <a:srgbClr val="0070C0"/>
                </a:solidFill>
                <a:latin typeface="Arial Narrow" pitchFamily="34" charset="0"/>
              </a:rPr>
              <a:t>Zadaniowy czas pracy można stosować wówczas, gdy: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nie można przewidzieć, kiedy będzie konieczne świadczenie pracy,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jest znacznie utrudnione precyzyjne określenie momentu rozpoczęcia i zakończenia pracy,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jest niemożliwa kontrola czasu poświęconego na świadczenie pracy,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jest niemożliwe kontrolowanie i ewidencjonowanie czasu pracy pracownika, ze względu na wykonywanie jej poza zakładem pracy,  </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liczy się efekt pracy, a nie czas poświęcony na realizację zadania</a:t>
            </a:r>
            <a:r>
              <a:rPr lang="pl-PL" sz="1600" dirty="0">
                <a:solidFill>
                  <a:schemeClr val="tx1">
                    <a:lumMod val="65000"/>
                    <a:lumOff val="35000"/>
                  </a:schemeClr>
                </a:solidFill>
              </a:rPr>
              <a:t>.</a:t>
            </a: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19</a:t>
            </a:fld>
            <a:endParaRPr lang="pl-PL"/>
          </a:p>
        </p:txBody>
      </p:sp>
    </p:spTree>
    <p:extLst>
      <p:ext uri="{BB962C8B-B14F-4D97-AF65-F5344CB8AC3E}">
        <p14:creationId xmlns:p14="http://schemas.microsoft.com/office/powerpoint/2010/main" xmlns="" val="37830558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55576" y="620688"/>
            <a:ext cx="7772400" cy="576064"/>
          </a:xfrm>
        </p:spPr>
        <p:txBody>
          <a:bodyPr>
            <a:noAutofit/>
          </a:bodyPr>
          <a:lstStyle/>
          <a:p>
            <a:r>
              <a:rPr lang="pl-PL" sz="2200" b="1" dirty="0">
                <a:solidFill>
                  <a:srgbClr val="D31B77"/>
                </a:solidFill>
                <a:latin typeface="Arial Narrow" pitchFamily="34" charset="0"/>
              </a:rPr>
              <a:t>Na czym polega zadaniowy czas pracy? </a:t>
            </a:r>
          </a:p>
        </p:txBody>
      </p:sp>
      <p:sp>
        <p:nvSpPr>
          <p:cNvPr id="3" name="Podtytuł 2"/>
          <p:cNvSpPr>
            <a:spLocks noGrp="1"/>
          </p:cNvSpPr>
          <p:nvPr>
            <p:ph type="subTitle" idx="1"/>
          </p:nvPr>
        </p:nvSpPr>
        <p:spPr>
          <a:xfrm>
            <a:off x="928662" y="1428736"/>
            <a:ext cx="7429552" cy="2143140"/>
          </a:xfrm>
        </p:spPr>
        <p:txBody>
          <a:bodyPr>
            <a:noAutofit/>
          </a:bodyPr>
          <a:lstStyle/>
          <a:p>
            <a:pPr algn="just"/>
            <a:r>
              <a:rPr lang="pl-PL" sz="1800" b="1" dirty="0">
                <a:solidFill>
                  <a:schemeClr val="tx1">
                    <a:lumMod val="65000"/>
                    <a:lumOff val="35000"/>
                  </a:schemeClr>
                </a:solidFill>
                <a:latin typeface="Arial Narrow" pitchFamily="34" charset="0"/>
              </a:rPr>
              <a:t>Zadaniowy czas pracy polega na tym, że </a:t>
            </a:r>
            <a:r>
              <a:rPr lang="pl-PL" sz="1800" b="1" u="sng" dirty="0">
                <a:solidFill>
                  <a:schemeClr val="tx1">
                    <a:lumMod val="65000"/>
                    <a:lumOff val="35000"/>
                  </a:schemeClr>
                </a:solidFill>
                <a:latin typeface="Arial Narrow" pitchFamily="34" charset="0"/>
              </a:rPr>
              <a:t>pracownik rozliczany jest nie z czasu, jaki poświęca na pracę, lecz z zadań</a:t>
            </a:r>
            <a:r>
              <a:rPr lang="pl-PL" sz="1800" b="1" dirty="0">
                <a:solidFill>
                  <a:schemeClr val="tx1">
                    <a:lumMod val="65000"/>
                    <a:lumOff val="35000"/>
                  </a:schemeClr>
                </a:solidFill>
                <a:latin typeface="Arial Narrow" pitchFamily="34" charset="0"/>
              </a:rPr>
              <a:t>, które ma do wykonania. Zadania te muszą być możliwe do wykonania w określonym czasie pracy, który wynosi 8 godzin dziennie i 40 godzin tygodniowo, przy zachowaniu przeciętnego 5-dniowego tygodnia pracy w okresie rozliczeniowym.</a:t>
            </a:r>
          </a:p>
          <a:p>
            <a:pPr marL="285750" lvl="0" indent="-285750" algn="just">
              <a:spcBef>
                <a:spcPts val="900"/>
              </a:spcBef>
              <a:buClr>
                <a:srgbClr val="CC0066"/>
              </a:buClr>
              <a:buSzPct val="110000"/>
              <a:buFont typeface="Arial" pitchFamily="34" charset="0"/>
              <a:buChar char="•"/>
            </a:pPr>
            <a:endParaRPr lang="pl-PL" sz="1600"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20</a:t>
            </a:fld>
            <a:endParaRPr lang="pl-PL"/>
          </a:p>
        </p:txBody>
      </p:sp>
    </p:spTree>
    <p:extLst>
      <p:ext uri="{BB962C8B-B14F-4D97-AF65-F5344CB8AC3E}">
        <p14:creationId xmlns:p14="http://schemas.microsoft.com/office/powerpoint/2010/main" xmlns="" val="84165166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1484784"/>
            <a:ext cx="7772400" cy="864096"/>
          </a:xfrm>
        </p:spPr>
        <p:txBody>
          <a:bodyPr>
            <a:normAutofit/>
          </a:bodyPr>
          <a:lstStyle/>
          <a:p>
            <a:r>
              <a:rPr lang="pl-PL" b="1" u="sng" dirty="0" smtClean="0">
                <a:solidFill>
                  <a:srgbClr val="D31B77"/>
                </a:solidFill>
                <a:latin typeface="Arial Narrow" pitchFamily="34" charset="0"/>
              </a:rPr>
              <a:t>BLOK 2</a:t>
            </a:r>
            <a:endParaRPr lang="pl-PL" dirty="0">
              <a:solidFill>
                <a:srgbClr val="D31B77"/>
              </a:solidFill>
            </a:endParaRPr>
          </a:p>
        </p:txBody>
      </p:sp>
      <p:sp>
        <p:nvSpPr>
          <p:cNvPr id="3" name="Podtytuł 2"/>
          <p:cNvSpPr>
            <a:spLocks noGrp="1"/>
          </p:cNvSpPr>
          <p:nvPr>
            <p:ph type="subTitle" idx="1"/>
          </p:nvPr>
        </p:nvSpPr>
        <p:spPr>
          <a:xfrm>
            <a:off x="1403648" y="3068960"/>
            <a:ext cx="6400800" cy="792088"/>
          </a:xfrm>
        </p:spPr>
        <p:txBody>
          <a:bodyPr>
            <a:normAutofit fontScale="85000" lnSpcReduction="20000"/>
          </a:bodyPr>
          <a:lstStyle/>
          <a:p>
            <a:r>
              <a:rPr lang="pl-PL" b="1" dirty="0" smtClean="0">
                <a:solidFill>
                  <a:schemeClr val="accent1">
                    <a:lumMod val="75000"/>
                  </a:schemeClr>
                </a:solidFill>
                <a:latin typeface="Arial Narrow" pitchFamily="34" charset="0"/>
              </a:rPr>
              <a:t>Praca w godzinach nadliczbowych</a:t>
            </a:r>
            <a:r>
              <a:rPr lang="pl-PL" dirty="0" smtClean="0">
                <a:solidFill>
                  <a:schemeClr val="accent1">
                    <a:lumMod val="75000"/>
                  </a:schemeClr>
                </a:solidFill>
                <a:latin typeface="Arial Narrow" pitchFamily="34" charset="0"/>
              </a:rPr>
              <a:t/>
            </a:r>
            <a:br>
              <a:rPr lang="pl-PL" dirty="0" smtClean="0">
                <a:solidFill>
                  <a:schemeClr val="accent1">
                    <a:lumMod val="75000"/>
                  </a:schemeClr>
                </a:solidFill>
                <a:latin typeface="Arial Narrow" pitchFamily="34" charset="0"/>
              </a:rPr>
            </a:br>
            <a:endParaRPr lang="pl-PL" dirty="0" smtClean="0">
              <a:solidFill>
                <a:schemeClr val="accent1">
                  <a:lumMod val="75000"/>
                </a:schemeClr>
              </a:solidFill>
              <a:latin typeface="Arial Narrow" pitchFamily="34" charset="0"/>
            </a:endParaRPr>
          </a:p>
          <a:p>
            <a:endParaRPr lang="pl-PL"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21</a:t>
            </a:fld>
            <a:endParaRPr lang="pl-PL"/>
          </a:p>
        </p:txBody>
      </p:sp>
    </p:spTree>
    <p:extLst>
      <p:ext uri="{BB962C8B-B14F-4D97-AF65-F5344CB8AC3E}">
        <p14:creationId xmlns:p14="http://schemas.microsoft.com/office/powerpoint/2010/main" xmlns="" val="1199633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620688"/>
            <a:ext cx="7772400" cy="606508"/>
          </a:xfrm>
        </p:spPr>
        <p:txBody>
          <a:bodyPr>
            <a:noAutofit/>
          </a:bodyPr>
          <a:lstStyle/>
          <a:p>
            <a:r>
              <a:rPr lang="pl-PL" sz="2200" b="1" dirty="0">
                <a:solidFill>
                  <a:srgbClr val="D31B77"/>
                </a:solidFill>
                <a:latin typeface="Arial Narrow" pitchFamily="34" charset="0"/>
              </a:rPr>
              <a:t>Czym jest praca w godzinach </a:t>
            </a:r>
            <a:r>
              <a:rPr lang="pl-PL" sz="2200" b="1" dirty="0" smtClean="0">
                <a:solidFill>
                  <a:srgbClr val="D31B77"/>
                </a:solidFill>
                <a:latin typeface="Arial Narrow" pitchFamily="34" charset="0"/>
              </a:rPr>
              <a:t>nadliczbowych</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87582" y="1484784"/>
            <a:ext cx="7356826" cy="4608512"/>
          </a:xfrm>
        </p:spPr>
        <p:txBody>
          <a:bodyPr>
            <a:noAutofit/>
          </a:bodyPr>
          <a:lstStyle/>
          <a:p>
            <a:pPr algn="just">
              <a:spcBef>
                <a:spcPts val="900"/>
              </a:spcBef>
            </a:pPr>
            <a:r>
              <a:rPr lang="pl-PL" sz="1600" dirty="0">
                <a:solidFill>
                  <a:schemeClr val="tx1">
                    <a:lumMod val="65000"/>
                    <a:lumOff val="35000"/>
                  </a:schemeClr>
                </a:solidFill>
                <a:latin typeface="Arial Narrow" pitchFamily="34" charset="0"/>
              </a:rPr>
              <a:t>Zgodnie z art. 151 § 1 </a:t>
            </a:r>
            <a:r>
              <a:rPr lang="pl-PL" sz="1600" dirty="0" err="1">
                <a:solidFill>
                  <a:schemeClr val="tx1">
                    <a:lumMod val="65000"/>
                    <a:lumOff val="35000"/>
                  </a:schemeClr>
                </a:solidFill>
                <a:latin typeface="Arial Narrow" pitchFamily="34" charset="0"/>
              </a:rPr>
              <a:t>k.p</a:t>
            </a:r>
            <a:r>
              <a:rPr lang="pl-PL" sz="1600" dirty="0">
                <a:solidFill>
                  <a:schemeClr val="tx1">
                    <a:lumMod val="65000"/>
                    <a:lumOff val="35000"/>
                  </a:schemeClr>
                </a:solidFill>
                <a:latin typeface="Arial Narrow" pitchFamily="34" charset="0"/>
              </a:rPr>
              <a:t>. pracę w godzinach nadliczbowych stanowi praca wykonywana ponad obowiązujące pracownika normy czasu pracy, a także praca wykonywana ponad przedłużony dobowy wymiar czasu pracy, wynikający z obowiązującego pracownika systemu i rozkładu czasu pracy. </a:t>
            </a:r>
          </a:p>
          <a:p>
            <a:pPr algn="just">
              <a:spcBef>
                <a:spcPts val="900"/>
              </a:spcBef>
            </a:pPr>
            <a:r>
              <a:rPr lang="pl-PL" sz="1600" b="1" dirty="0">
                <a:solidFill>
                  <a:schemeClr val="tx1">
                    <a:lumMod val="65000"/>
                    <a:lumOff val="35000"/>
                  </a:schemeClr>
                </a:solidFill>
                <a:latin typeface="Arial Narrow" pitchFamily="34" charset="0"/>
              </a:rPr>
              <a:t>Czyli:</a:t>
            </a:r>
          </a:p>
          <a:p>
            <a:pPr marL="285750" lvl="0" indent="-285750" algn="just">
              <a:spcBef>
                <a:spcPts val="900"/>
              </a:spcBef>
              <a:buClr>
                <a:srgbClr val="CC0066"/>
              </a:buClr>
              <a:buFont typeface="Wingdings" pitchFamily="2" charset="2"/>
              <a:buChar char="ü"/>
            </a:pPr>
            <a:r>
              <a:rPr lang="pl-PL" sz="1600" dirty="0">
                <a:solidFill>
                  <a:schemeClr val="tx1">
                    <a:lumMod val="65000"/>
                    <a:lumOff val="35000"/>
                  </a:schemeClr>
                </a:solidFill>
                <a:latin typeface="Arial Narrow" pitchFamily="34" charset="0"/>
              </a:rPr>
              <a:t>Pracę w godzinach nadliczbowych stanowi </a:t>
            </a:r>
            <a:r>
              <a:rPr lang="pl-PL" sz="1600" b="1" u="sng" dirty="0">
                <a:solidFill>
                  <a:schemeClr val="tx1">
                    <a:lumMod val="65000"/>
                    <a:lumOff val="35000"/>
                  </a:schemeClr>
                </a:solidFill>
                <a:latin typeface="Arial Narrow" pitchFamily="34" charset="0"/>
              </a:rPr>
              <a:t>praca wykonywana ponad obowiązujące pracownika normy czasu pracy</a:t>
            </a:r>
            <a:r>
              <a:rPr lang="pl-PL" sz="1600" dirty="0">
                <a:solidFill>
                  <a:schemeClr val="tx1">
                    <a:lumMod val="65000"/>
                    <a:lumOff val="35000"/>
                  </a:schemeClr>
                </a:solidFill>
                <a:latin typeface="Arial Narrow" pitchFamily="34" charset="0"/>
              </a:rPr>
              <a:t>.</a:t>
            </a:r>
          </a:p>
          <a:p>
            <a:pPr marL="285750" lvl="0" indent="-285750" algn="just">
              <a:spcBef>
                <a:spcPts val="900"/>
              </a:spcBef>
              <a:buClr>
                <a:srgbClr val="CC0066"/>
              </a:buClr>
              <a:buFont typeface="Wingdings" pitchFamily="2" charset="2"/>
              <a:buChar char="ü"/>
            </a:pPr>
            <a:r>
              <a:rPr lang="pl-PL" sz="1600" dirty="0">
                <a:solidFill>
                  <a:schemeClr val="tx1">
                    <a:lumMod val="65000"/>
                    <a:lumOff val="35000"/>
                  </a:schemeClr>
                </a:solidFill>
                <a:latin typeface="Arial Narrow" pitchFamily="34" charset="0"/>
              </a:rPr>
              <a:t>Z definicji</a:t>
            </a:r>
            <a:r>
              <a:rPr lang="pl-PL" sz="1600" i="1" dirty="0">
                <a:solidFill>
                  <a:schemeClr val="tx1">
                    <a:lumMod val="65000"/>
                    <a:lumOff val="35000"/>
                  </a:schemeClr>
                </a:solidFill>
                <a:latin typeface="Arial Narrow" pitchFamily="34" charset="0"/>
              </a:rPr>
              <a:t> </a:t>
            </a:r>
            <a:r>
              <a:rPr lang="pl-PL" sz="1600" dirty="0">
                <a:solidFill>
                  <a:schemeClr val="tx1">
                    <a:lumMod val="65000"/>
                    <a:lumOff val="35000"/>
                  </a:schemeClr>
                </a:solidFill>
                <a:latin typeface="Arial Narrow" pitchFamily="34" charset="0"/>
              </a:rPr>
              <a:t>pracy w godzinach nadliczbowych wynika, że </a:t>
            </a:r>
            <a:r>
              <a:rPr lang="pl-PL" sz="1600" b="1" u="sng" dirty="0">
                <a:solidFill>
                  <a:schemeClr val="tx1">
                    <a:lumMod val="65000"/>
                    <a:lumOff val="35000"/>
                  </a:schemeClr>
                </a:solidFill>
                <a:latin typeface="Arial Narrow" pitchFamily="34" charset="0"/>
              </a:rPr>
              <a:t>chodzi o pracę wykonywaną</a:t>
            </a:r>
            <a:r>
              <a:rPr lang="pl-PL" sz="1600" dirty="0">
                <a:solidFill>
                  <a:schemeClr val="tx1">
                    <a:lumMod val="65000"/>
                    <a:lumOff val="35000"/>
                  </a:schemeClr>
                </a:solidFill>
                <a:latin typeface="Arial Narrow" pitchFamily="34" charset="0"/>
              </a:rPr>
              <a:t>. Dlatego czas, kiedy pracownik przebywa w zakładzie pracy, ale nie wykonuje pracy, co do zasady nie będzie wliczany do czasu </a:t>
            </a:r>
            <a:r>
              <a:rPr lang="pl-PL" sz="1600" dirty="0" smtClean="0">
                <a:solidFill>
                  <a:schemeClr val="tx1">
                    <a:lumMod val="65000"/>
                    <a:lumOff val="35000"/>
                  </a:schemeClr>
                </a:solidFill>
                <a:latin typeface="Arial Narrow" pitchFamily="34" charset="0"/>
              </a:rPr>
              <a:t>pracy.</a:t>
            </a:r>
          </a:p>
          <a:p>
            <a:pPr algn="just">
              <a:spcBef>
                <a:spcPts val="900"/>
              </a:spcBef>
            </a:pPr>
            <a:r>
              <a:rPr lang="pl-PL" sz="1600" b="1" i="1" dirty="0">
                <a:latin typeface="Arial Narrow" pitchFamily="34" charset="0"/>
              </a:rPr>
              <a:t/>
            </a:r>
            <a:br>
              <a:rPr lang="pl-PL" sz="1600" b="1" i="1" dirty="0">
                <a:latin typeface="Arial Narrow" pitchFamily="34" charset="0"/>
              </a:rPr>
            </a:br>
            <a:endParaRPr lang="pl-PL" sz="1600" dirty="0">
              <a:latin typeface="Arial Narrow" pitchFamily="34" charset="0"/>
            </a:endParaRPr>
          </a:p>
        </p:txBody>
      </p:sp>
      <p:sp>
        <p:nvSpPr>
          <p:cNvPr id="4" name="pole tekstowe 3"/>
          <p:cNvSpPr txBox="1"/>
          <p:nvPr/>
        </p:nvSpPr>
        <p:spPr>
          <a:xfrm>
            <a:off x="899592" y="4653136"/>
            <a:ext cx="7344816" cy="1323439"/>
          </a:xfrm>
          <a:prstGeom prst="rect">
            <a:avLst/>
          </a:prstGeom>
          <a:solidFill>
            <a:schemeClr val="bg2">
              <a:lumMod val="90000"/>
            </a:schemeClr>
          </a:solidFill>
        </p:spPr>
        <p:txBody>
          <a:bodyPr wrap="square" rtlCol="0">
            <a:spAutoFit/>
          </a:bodyPr>
          <a:lstStyle/>
          <a:p>
            <a:pPr algn="just">
              <a:spcBef>
                <a:spcPts val="1200"/>
              </a:spcBef>
            </a:pPr>
            <a:r>
              <a:rPr lang="pl-PL" sz="1600" b="1" dirty="0" smtClean="0">
                <a:solidFill>
                  <a:srgbClr val="D31B77"/>
                </a:solidFill>
                <a:latin typeface="Arial Narrow" pitchFamily="34" charset="0"/>
              </a:rPr>
              <a:t>Należy pamiętać!!! </a:t>
            </a:r>
            <a:r>
              <a:rPr lang="pl-PL" sz="1600" dirty="0">
                <a:solidFill>
                  <a:schemeClr val="accent1">
                    <a:lumMod val="50000"/>
                  </a:schemeClr>
                </a:solidFill>
                <a:latin typeface="Arial Narrow" pitchFamily="34" charset="0"/>
              </a:rPr>
              <a:t>Zgodnie ze stanowiskiem Państwowej Inspekcji Pracy czas potrzebny pracownikowi na przygotowanie się do pracy (przebranie się w odzież roboczą itp., przygotowanie stanowiska pracy, np. w sklepie, czy dojazd na właściwe miejsce wykonywania pracy) wlicza się do czasu pracy. Tak samo czas potrzebny na umycie się/przebranie po jej </a:t>
            </a:r>
            <a:r>
              <a:rPr lang="pl-PL" sz="1600" dirty="0" smtClean="0">
                <a:solidFill>
                  <a:schemeClr val="accent1">
                    <a:lumMod val="50000"/>
                  </a:schemeClr>
                </a:solidFill>
                <a:latin typeface="Arial Narrow" pitchFamily="34" charset="0"/>
              </a:rPr>
              <a:t>zakończeniu.</a:t>
            </a:r>
            <a:endParaRPr lang="pl-PL" sz="1600" dirty="0">
              <a:solidFill>
                <a:schemeClr val="accent1">
                  <a:lumMod val="50000"/>
                </a:schemeClr>
              </a:solidFill>
              <a:latin typeface="Arial Narrow" pitchFamily="34" charset="0"/>
            </a:endParaRP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22</a:t>
            </a:fld>
            <a:endParaRPr lang="pl-PL"/>
          </a:p>
        </p:txBody>
      </p:sp>
    </p:spTree>
    <p:extLst>
      <p:ext uri="{BB962C8B-B14F-4D97-AF65-F5344CB8AC3E}">
        <p14:creationId xmlns:p14="http://schemas.microsoft.com/office/powerpoint/2010/main" xmlns="" val="7335223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404664"/>
            <a:ext cx="7772400" cy="606508"/>
          </a:xfrm>
        </p:spPr>
        <p:txBody>
          <a:bodyPr>
            <a:noAutofit/>
          </a:bodyPr>
          <a:lstStyle/>
          <a:p>
            <a:r>
              <a:rPr lang="pl-PL" sz="2200" b="1" dirty="0">
                <a:solidFill>
                  <a:srgbClr val="D31B77"/>
                </a:solidFill>
                <a:latin typeface="Arial Narrow" pitchFamily="34" charset="0"/>
              </a:rPr>
              <a:t>Kiedy praca w godzinach nadliczbowych jest dopuszczalna </a:t>
            </a:r>
          </a:p>
        </p:txBody>
      </p:sp>
      <p:sp>
        <p:nvSpPr>
          <p:cNvPr id="3" name="Podtytuł 2"/>
          <p:cNvSpPr>
            <a:spLocks noGrp="1"/>
          </p:cNvSpPr>
          <p:nvPr>
            <p:ph type="subTitle" idx="1"/>
          </p:nvPr>
        </p:nvSpPr>
        <p:spPr>
          <a:xfrm>
            <a:off x="755576" y="1052736"/>
            <a:ext cx="7632848" cy="5184576"/>
          </a:xfrm>
        </p:spPr>
        <p:txBody>
          <a:bodyPr>
            <a:noAutofit/>
          </a:bodyPr>
          <a:lstStyle/>
          <a:p>
            <a:pPr marL="400050" indent="-400050" algn="just">
              <a:spcBef>
                <a:spcPts val="900"/>
              </a:spcBef>
              <a:buClr>
                <a:srgbClr val="CC0066"/>
              </a:buClr>
              <a:buFont typeface="Wingdings" pitchFamily="2" charset="2"/>
              <a:buChar char="ü"/>
            </a:pPr>
            <a:r>
              <a:rPr lang="pl-PL" sz="1600" dirty="0" smtClean="0">
                <a:solidFill>
                  <a:schemeClr val="tx1">
                    <a:lumMod val="50000"/>
                    <a:lumOff val="50000"/>
                  </a:schemeClr>
                </a:solidFill>
                <a:latin typeface="Arial Narrow" pitchFamily="34" charset="0"/>
              </a:rPr>
              <a:t>Konieczność </a:t>
            </a:r>
            <a:r>
              <a:rPr lang="pl-PL" sz="1600" dirty="0">
                <a:solidFill>
                  <a:schemeClr val="tx1">
                    <a:lumMod val="50000"/>
                    <a:lumOff val="50000"/>
                  </a:schemeClr>
                </a:solidFill>
                <a:latin typeface="Arial Narrow" pitchFamily="34" charset="0"/>
              </a:rPr>
              <a:t>prowadzenia akcji ratowniczej w celu ochrony życia lub zdrowia ludzkiego, ochrony mienia lub środowiska albo usunięcia </a:t>
            </a:r>
            <a:r>
              <a:rPr lang="pl-PL" sz="1600" b="1" dirty="0" smtClean="0">
                <a:solidFill>
                  <a:schemeClr val="tx1">
                    <a:lumMod val="50000"/>
                    <a:lumOff val="50000"/>
                  </a:schemeClr>
                </a:solidFill>
                <a:latin typeface="Arial Narrow" pitchFamily="34" charset="0"/>
              </a:rPr>
              <a:t>awarii</a:t>
            </a:r>
            <a:r>
              <a:rPr lang="pl-PL" sz="1600" dirty="0" smtClean="0">
                <a:solidFill>
                  <a:schemeClr val="tx1">
                    <a:lumMod val="50000"/>
                    <a:lumOff val="50000"/>
                  </a:schemeClr>
                </a:solidFill>
                <a:latin typeface="Arial Narrow" pitchFamily="34" charset="0"/>
              </a:rPr>
              <a:t>.</a:t>
            </a:r>
          </a:p>
          <a:p>
            <a:pPr marL="400050" indent="-400050" algn="just">
              <a:spcBef>
                <a:spcPts val="900"/>
              </a:spcBef>
              <a:buClr>
                <a:srgbClr val="CC0066"/>
              </a:buClr>
              <a:buFont typeface="Wingdings" pitchFamily="2" charset="2"/>
              <a:buChar char="ü"/>
            </a:pPr>
            <a:r>
              <a:rPr lang="pl-PL" sz="1600" dirty="0" smtClean="0">
                <a:solidFill>
                  <a:schemeClr val="tx1">
                    <a:lumMod val="50000"/>
                    <a:lumOff val="50000"/>
                  </a:schemeClr>
                </a:solidFill>
                <a:latin typeface="Arial Narrow" pitchFamily="34" charset="0"/>
              </a:rPr>
              <a:t>Szczególne </a:t>
            </a:r>
            <a:r>
              <a:rPr lang="pl-PL" sz="1600" dirty="0">
                <a:solidFill>
                  <a:schemeClr val="tx1">
                    <a:lumMod val="50000"/>
                    <a:lumOff val="50000"/>
                  </a:schemeClr>
                </a:solidFill>
                <a:latin typeface="Arial Narrow" pitchFamily="34" charset="0"/>
              </a:rPr>
              <a:t>potrzeby pracodawcy</a:t>
            </a:r>
            <a:r>
              <a:rPr lang="pl-PL" sz="1600" dirty="0">
                <a:solidFill>
                  <a:schemeClr val="tx1">
                    <a:lumMod val="65000"/>
                    <a:lumOff val="35000"/>
                  </a:schemeClr>
                </a:solidFill>
                <a:latin typeface="Arial Narrow" pitchFamily="34" charset="0"/>
              </a:rPr>
              <a:t>.</a:t>
            </a:r>
          </a:p>
          <a:p>
            <a:pPr algn="just">
              <a:spcBef>
                <a:spcPts val="900"/>
              </a:spcBef>
            </a:pPr>
            <a:r>
              <a:rPr lang="pl-PL" sz="1600" b="1" i="1" dirty="0">
                <a:latin typeface="Arial Narrow" pitchFamily="34" charset="0"/>
              </a:rPr>
              <a:t> </a:t>
            </a:r>
            <a:r>
              <a:rPr lang="pl-PL" sz="1600" b="1" dirty="0" smtClean="0">
                <a:solidFill>
                  <a:schemeClr val="accent1">
                    <a:lumMod val="75000"/>
                  </a:schemeClr>
                </a:solidFill>
                <a:latin typeface="Arial Narrow" pitchFamily="34" charset="0"/>
              </a:rPr>
              <a:t>AWARIA:</a:t>
            </a:r>
            <a:endParaRPr lang="pl-PL" sz="1600" dirty="0">
              <a:solidFill>
                <a:schemeClr val="accent1">
                  <a:lumMod val="75000"/>
                </a:schemeClr>
              </a:solidFill>
              <a:latin typeface="Arial Narrow" pitchFamily="34" charset="0"/>
            </a:endParaRPr>
          </a:p>
          <a:p>
            <a:pPr algn="just">
              <a:spcBef>
                <a:spcPts val="900"/>
              </a:spcBef>
            </a:pPr>
            <a:r>
              <a:rPr lang="pl-PL" sz="1600" dirty="0">
                <a:solidFill>
                  <a:schemeClr val="tx1">
                    <a:lumMod val="65000"/>
                    <a:lumOff val="35000"/>
                  </a:schemeClr>
                </a:solidFill>
                <a:latin typeface="Arial Narrow" pitchFamily="34" charset="0"/>
              </a:rPr>
              <a:t>Obejmuje </a:t>
            </a:r>
            <a:r>
              <a:rPr lang="pl-PL" sz="1600" b="1" dirty="0">
                <a:solidFill>
                  <a:schemeClr val="tx1">
                    <a:lumMod val="65000"/>
                    <a:lumOff val="35000"/>
                  </a:schemeClr>
                </a:solidFill>
                <a:latin typeface="Arial Narrow" pitchFamily="34" charset="0"/>
              </a:rPr>
              <a:t>stan nadzwyczajny i nieprzewidziany</a:t>
            </a:r>
            <a:r>
              <a:rPr lang="pl-PL" sz="1600" dirty="0">
                <a:solidFill>
                  <a:schemeClr val="tx1">
                    <a:lumMod val="65000"/>
                    <a:lumOff val="35000"/>
                  </a:schemeClr>
                </a:solidFill>
                <a:latin typeface="Arial Narrow" pitchFamily="34" charset="0"/>
              </a:rPr>
              <a:t>, </a:t>
            </a:r>
            <a:r>
              <a:rPr lang="pl-PL" sz="1600" dirty="0" smtClean="0">
                <a:solidFill>
                  <a:schemeClr val="tx1">
                    <a:lumMod val="65000"/>
                    <a:lumOff val="35000"/>
                  </a:schemeClr>
                </a:solidFill>
                <a:latin typeface="Arial Narrow" pitchFamily="34" charset="0"/>
              </a:rPr>
              <a:t>zatem </a:t>
            </a:r>
            <a:r>
              <a:rPr lang="pl-PL" sz="1600" b="1" dirty="0" smtClean="0">
                <a:solidFill>
                  <a:schemeClr val="tx1">
                    <a:lumMod val="65000"/>
                    <a:lumOff val="35000"/>
                  </a:schemeClr>
                </a:solidFill>
                <a:latin typeface="Arial Narrow" pitchFamily="34" charset="0"/>
              </a:rPr>
              <a:t>nie </a:t>
            </a:r>
            <a:r>
              <a:rPr lang="pl-PL" sz="1600" dirty="0">
                <a:solidFill>
                  <a:schemeClr val="tx1">
                    <a:lumMod val="65000"/>
                    <a:lumOff val="35000"/>
                  </a:schemeClr>
                </a:solidFill>
                <a:latin typeface="Arial Narrow" pitchFamily="34" charset="0"/>
              </a:rPr>
              <a:t>mogą jej </a:t>
            </a:r>
            <a:r>
              <a:rPr lang="pl-PL" sz="1600" dirty="0" smtClean="0">
                <a:solidFill>
                  <a:schemeClr val="tx1">
                    <a:lumMod val="65000"/>
                    <a:lumOff val="35000"/>
                  </a:schemeClr>
                </a:solidFill>
                <a:latin typeface="Arial Narrow" pitchFamily="34" charset="0"/>
              </a:rPr>
              <a:t>stanowić </a:t>
            </a:r>
            <a:r>
              <a:rPr lang="pl-PL" sz="1600" b="1" dirty="0">
                <a:solidFill>
                  <a:schemeClr val="tx1">
                    <a:lumMod val="65000"/>
                    <a:lumOff val="35000"/>
                  </a:schemeClr>
                </a:solidFill>
                <a:latin typeface="Arial Narrow" pitchFamily="34" charset="0"/>
              </a:rPr>
              <a:t>zdarzenia planowane (np. zaplanowane remonty czy konserwacja urządzeń)</a:t>
            </a:r>
            <a:r>
              <a:rPr lang="pl-PL" sz="1600" dirty="0">
                <a:solidFill>
                  <a:schemeClr val="tx1">
                    <a:lumMod val="65000"/>
                    <a:lumOff val="35000"/>
                  </a:schemeClr>
                </a:solidFill>
                <a:latin typeface="Arial Narrow" pitchFamily="34" charset="0"/>
              </a:rPr>
              <a:t>. W stosunku do osób, których praca polega na usuwaniu awarii (np. pracownicy pogotowia elektrycznego czy gazowego), praca nadliczbowa podejmowana w celu usunięcia awarii nie będzie stanem nadzwyczajnym. Należy zatem uznać, że nie wypełnia ona omawianej przesłanki, a jej dopuszczalność będzie zależna od </a:t>
            </a:r>
            <a:r>
              <a:rPr lang="pl-PL" sz="1600" dirty="0" smtClean="0">
                <a:solidFill>
                  <a:schemeClr val="tx1">
                    <a:lumMod val="65000"/>
                    <a:lumOff val="35000"/>
                  </a:schemeClr>
                </a:solidFill>
                <a:latin typeface="Arial Narrow" pitchFamily="34" charset="0"/>
              </a:rPr>
              <a:t>spełnienia </a:t>
            </a:r>
            <a:r>
              <a:rPr lang="pl-PL" sz="1600" dirty="0">
                <a:solidFill>
                  <a:schemeClr val="tx1">
                    <a:lumMod val="65000"/>
                    <a:lumOff val="35000"/>
                  </a:schemeClr>
                </a:solidFill>
                <a:latin typeface="Arial Narrow" pitchFamily="34" charset="0"/>
              </a:rPr>
              <a:t>przesłanki drugiej.</a:t>
            </a:r>
          </a:p>
          <a:p>
            <a:pPr algn="just">
              <a:spcBef>
                <a:spcPts val="900"/>
              </a:spcBef>
            </a:pPr>
            <a:r>
              <a:rPr lang="pl-PL" sz="1600" b="1" dirty="0">
                <a:solidFill>
                  <a:schemeClr val="accent1">
                    <a:lumMod val="75000"/>
                  </a:schemeClr>
                </a:solidFill>
                <a:latin typeface="Arial Narrow" pitchFamily="34" charset="0"/>
              </a:rPr>
              <a:t>SZCZEGÓLNE POTRZEBY PRACODAWCY:</a:t>
            </a:r>
            <a:endParaRPr lang="pl-PL" sz="1600" dirty="0">
              <a:solidFill>
                <a:schemeClr val="accent1">
                  <a:lumMod val="75000"/>
                </a:schemeClr>
              </a:solidFill>
              <a:latin typeface="Arial Narrow" pitchFamily="34" charset="0"/>
            </a:endParaRPr>
          </a:p>
          <a:p>
            <a:pPr algn="just">
              <a:spcBef>
                <a:spcPts val="900"/>
              </a:spcBef>
            </a:pPr>
            <a:r>
              <a:rPr lang="pl-PL" sz="1600" dirty="0">
                <a:solidFill>
                  <a:schemeClr val="tx1">
                    <a:lumMod val="65000"/>
                    <a:lumOff val="35000"/>
                  </a:schemeClr>
                </a:solidFill>
                <a:latin typeface="Arial Narrow" pitchFamily="34" charset="0"/>
              </a:rPr>
              <a:t>Szeroko rozumiana przesłanka. Przyjmuje się, że  szczególne potrzeby pracodawcy występują, gdy:</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występują sytuacje nadzwyczajne, nieoczekiwane i trudne do przewidzenia (np. przerwanie dopływu prądu ze względu na uszkodzenie kabla podziemnego);</a:t>
            </a:r>
          </a:p>
          <a:p>
            <a:pPr marL="285750" lvl="0" indent="-285750" algn="just">
              <a:spcBef>
                <a:spcPts val="900"/>
              </a:spcBef>
              <a:buClr>
                <a:srgbClr val="CC0066"/>
              </a:buClr>
              <a:buSzPct val="110000"/>
              <a:buFont typeface="Arial" pitchFamily="34" charset="0"/>
              <a:buChar char="•"/>
            </a:pPr>
            <a:r>
              <a:rPr lang="pl-PL" sz="1600" dirty="0">
                <a:solidFill>
                  <a:schemeClr val="tx1">
                    <a:lumMod val="65000"/>
                    <a:lumOff val="35000"/>
                  </a:schemeClr>
                </a:solidFill>
                <a:latin typeface="Arial Narrow" pitchFamily="34" charset="0"/>
              </a:rPr>
              <a:t>do realizacji normalnych zadań pracodawcy konieczne jest ponadwymiarowe zatrudnienie pracownika, byleby nie dotyczyło to w sposób względnie stały konkretnej </a:t>
            </a:r>
            <a:r>
              <a:rPr lang="pl-PL" sz="1600" dirty="0" smtClean="0">
                <a:solidFill>
                  <a:schemeClr val="tx1">
                    <a:lumMod val="65000"/>
                    <a:lumOff val="35000"/>
                  </a:schemeClr>
                </a:solidFill>
                <a:latin typeface="Arial Narrow" pitchFamily="34" charset="0"/>
              </a:rPr>
              <a:t>osoby. </a:t>
            </a:r>
            <a:endParaRPr lang="pl-PL" sz="1600" dirty="0">
              <a:solidFill>
                <a:schemeClr val="tx1">
                  <a:lumMod val="65000"/>
                  <a:lumOff val="35000"/>
                </a:schemeClr>
              </a:solidFill>
              <a:latin typeface="Arial Narrow" pitchFamily="34" charset="0"/>
            </a:endParaRPr>
          </a:p>
          <a:p>
            <a:pPr lvl="0" algn="just">
              <a:spcBef>
                <a:spcPts val="900"/>
              </a:spcBef>
              <a:buClr>
                <a:srgbClr val="CC0066"/>
              </a:buClr>
              <a:buSzPct val="110000"/>
            </a:pPr>
            <a:r>
              <a:rPr lang="pl-PL" sz="1600" dirty="0" smtClean="0">
                <a:solidFill>
                  <a:schemeClr val="tx1">
                    <a:lumMod val="65000"/>
                    <a:lumOff val="35000"/>
                  </a:schemeClr>
                </a:solidFill>
                <a:latin typeface="Arial Narrow" pitchFamily="34" charset="0"/>
              </a:rPr>
              <a:t>Ocena</a:t>
            </a:r>
            <a:r>
              <a:rPr lang="pl-PL" sz="1600" dirty="0">
                <a:solidFill>
                  <a:schemeClr val="tx1">
                    <a:lumMod val="65000"/>
                    <a:lumOff val="35000"/>
                  </a:schemeClr>
                </a:solidFill>
                <a:latin typeface="Arial Narrow" pitchFamily="34" charset="0"/>
              </a:rPr>
              <a:t>, czy w danym przypadku </a:t>
            </a:r>
            <a:r>
              <a:rPr lang="pl-PL" sz="1600" dirty="0" smtClean="0">
                <a:solidFill>
                  <a:schemeClr val="tx1">
                    <a:lumMod val="65000"/>
                    <a:lumOff val="35000"/>
                  </a:schemeClr>
                </a:solidFill>
                <a:latin typeface="Arial Narrow" pitchFamily="34" charset="0"/>
              </a:rPr>
              <a:t>zaistniała </a:t>
            </a:r>
            <a:r>
              <a:rPr lang="pl-PL" sz="1600" dirty="0">
                <a:solidFill>
                  <a:schemeClr val="tx1">
                    <a:lumMod val="65000"/>
                    <a:lumOff val="35000"/>
                  </a:schemeClr>
                </a:solidFill>
                <a:latin typeface="Arial Narrow" pitchFamily="34" charset="0"/>
              </a:rPr>
              <a:t>szczególna potrzeba, należy do pracodawcy. </a:t>
            </a:r>
          </a:p>
          <a:p>
            <a:pPr marL="285750" lvl="0" indent="-285750" algn="just">
              <a:spcBef>
                <a:spcPts val="900"/>
              </a:spcBef>
              <a:buClr>
                <a:srgbClr val="CC0066"/>
              </a:buClr>
              <a:buFont typeface="Wingdings" pitchFamily="2" charset="2"/>
              <a:buChar char="ü"/>
            </a:pPr>
            <a:endParaRPr lang="pl-PL" sz="1600" dirty="0" smtClean="0">
              <a:latin typeface="Arial Narrow" pitchFamily="34" charset="0"/>
            </a:endParaRPr>
          </a:p>
          <a:p>
            <a:pPr algn="just">
              <a:spcBef>
                <a:spcPts val="900"/>
              </a:spcBef>
            </a:pPr>
            <a:r>
              <a:rPr lang="pl-PL" sz="1600" b="1" i="1" dirty="0">
                <a:latin typeface="Arial Narrow" pitchFamily="34" charset="0"/>
              </a:rPr>
              <a:t/>
            </a:r>
            <a:br>
              <a:rPr lang="pl-PL" sz="1600" b="1" i="1" dirty="0">
                <a:latin typeface="Arial Narrow" pitchFamily="34" charset="0"/>
              </a:rPr>
            </a:br>
            <a:endParaRPr lang="pl-PL" sz="16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23</a:t>
            </a:fld>
            <a:endParaRPr lang="pl-PL"/>
          </a:p>
        </p:txBody>
      </p:sp>
    </p:spTree>
    <p:extLst>
      <p:ext uri="{BB962C8B-B14F-4D97-AF65-F5344CB8AC3E}">
        <p14:creationId xmlns:p14="http://schemas.microsoft.com/office/powerpoint/2010/main" xmlns="" val="2519888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620688"/>
            <a:ext cx="7772400" cy="606508"/>
          </a:xfrm>
        </p:spPr>
        <p:txBody>
          <a:bodyPr>
            <a:noAutofit/>
          </a:bodyPr>
          <a:lstStyle/>
          <a:p>
            <a:r>
              <a:rPr lang="pl-PL" sz="2200" b="1" dirty="0">
                <a:solidFill>
                  <a:srgbClr val="D31B77"/>
                </a:solidFill>
                <a:latin typeface="Arial Narrow" pitchFamily="34" charset="0"/>
              </a:rPr>
              <a:t>Planując pracę w godzinach </a:t>
            </a:r>
            <a:r>
              <a:rPr lang="pl-PL" sz="2200" b="1" dirty="0" smtClean="0">
                <a:solidFill>
                  <a:srgbClr val="D31B77"/>
                </a:solidFill>
                <a:latin typeface="Arial Narrow" pitchFamily="34" charset="0"/>
              </a:rPr>
              <a:t>nadliczbowych, </a:t>
            </a:r>
            <a:r>
              <a:rPr lang="pl-PL" sz="2200" b="1" dirty="0">
                <a:solidFill>
                  <a:srgbClr val="D31B77"/>
                </a:solidFill>
                <a:latin typeface="Arial Narrow" pitchFamily="34" charset="0"/>
              </a:rPr>
              <a:t>należy pamiętać, że</a:t>
            </a:r>
            <a:r>
              <a:rPr lang="pl-PL" sz="2200" b="1" dirty="0" smtClean="0">
                <a:solidFill>
                  <a:srgbClr val="D31B77"/>
                </a:solidFill>
                <a:latin typeface="Arial Narrow" pitchFamily="34" charset="0"/>
              </a:rPr>
              <a:t>:</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27584" y="1556792"/>
            <a:ext cx="7488832" cy="2880320"/>
          </a:xfrm>
        </p:spPr>
        <p:txBody>
          <a:bodyPr>
            <a:noAutofit/>
          </a:bodyPr>
          <a:lstStyle/>
          <a:p>
            <a:pPr marL="342900" indent="-342900" algn="just">
              <a:spcBef>
                <a:spcPts val="1800"/>
              </a:spcBef>
              <a:buFont typeface="+mj-lt"/>
              <a:buAutoNum type="arabicPeriod"/>
            </a:pPr>
            <a:r>
              <a:rPr lang="pl-PL" sz="1800" dirty="0" smtClean="0">
                <a:solidFill>
                  <a:schemeClr val="tx1">
                    <a:lumMod val="65000"/>
                    <a:lumOff val="35000"/>
                  </a:schemeClr>
                </a:solidFill>
                <a:latin typeface="Arial Narrow" pitchFamily="34" charset="0"/>
              </a:rPr>
              <a:t>Godziny</a:t>
            </a:r>
            <a:r>
              <a:rPr lang="pl-PL" sz="1800" b="1" dirty="0" smtClean="0">
                <a:solidFill>
                  <a:schemeClr val="tx1">
                    <a:lumMod val="65000"/>
                    <a:lumOff val="35000"/>
                  </a:schemeClr>
                </a:solidFill>
                <a:latin typeface="Arial Narrow" pitchFamily="34" charset="0"/>
              </a:rPr>
              <a:t> </a:t>
            </a:r>
            <a:r>
              <a:rPr lang="pl-PL" sz="1800" dirty="0" smtClean="0">
                <a:solidFill>
                  <a:schemeClr val="tx1">
                    <a:lumMod val="65000"/>
                    <a:lumOff val="35000"/>
                  </a:schemeClr>
                </a:solidFill>
                <a:latin typeface="Arial Narrow" pitchFamily="34" charset="0"/>
              </a:rPr>
              <a:t>nadliczbowe</a:t>
            </a:r>
            <a:r>
              <a:rPr lang="pl-PL" sz="1800" b="1" dirty="0" smtClean="0">
                <a:solidFill>
                  <a:schemeClr val="tx1">
                    <a:lumMod val="65000"/>
                    <a:lumOff val="35000"/>
                  </a:schemeClr>
                </a:solidFill>
                <a:latin typeface="Arial Narrow" pitchFamily="34" charset="0"/>
              </a:rPr>
              <a:t> nie </a:t>
            </a:r>
            <a:r>
              <a:rPr lang="pl-PL" sz="1800" b="1" dirty="0">
                <a:solidFill>
                  <a:schemeClr val="tx1">
                    <a:lumMod val="65000"/>
                    <a:lumOff val="35000"/>
                  </a:schemeClr>
                </a:solidFill>
                <a:latin typeface="Arial Narrow" pitchFamily="34" charset="0"/>
              </a:rPr>
              <a:t>mogą być z góry zaplanowane</a:t>
            </a:r>
            <a:r>
              <a:rPr lang="pl-PL" sz="1800" dirty="0">
                <a:solidFill>
                  <a:schemeClr val="tx1">
                    <a:lumMod val="65000"/>
                    <a:lumOff val="35000"/>
                  </a:schemeClr>
                </a:solidFill>
                <a:latin typeface="Arial Narrow" pitchFamily="34" charset="0"/>
              </a:rPr>
              <a:t>, czyli wprowadzone </a:t>
            </a:r>
            <a:r>
              <a:rPr lang="pl-PL" sz="1800" dirty="0" smtClean="0">
                <a:solidFill>
                  <a:schemeClr val="tx1">
                    <a:lumMod val="65000"/>
                    <a:lumOff val="35000"/>
                  </a:schemeClr>
                </a:solidFill>
                <a:latin typeface="Arial Narrow" pitchFamily="34" charset="0"/>
              </a:rPr>
              <a:t/>
            </a:r>
            <a:br>
              <a:rPr lang="pl-PL" sz="1800" dirty="0" smtClean="0">
                <a:solidFill>
                  <a:schemeClr val="tx1">
                    <a:lumMod val="65000"/>
                    <a:lumOff val="35000"/>
                  </a:schemeClr>
                </a:solidFill>
                <a:latin typeface="Arial Narrow" pitchFamily="34" charset="0"/>
              </a:rPr>
            </a:br>
            <a:r>
              <a:rPr lang="pl-PL" sz="1800" dirty="0" smtClean="0">
                <a:solidFill>
                  <a:schemeClr val="tx1">
                    <a:lumMod val="65000"/>
                    <a:lumOff val="35000"/>
                  </a:schemeClr>
                </a:solidFill>
                <a:latin typeface="Arial Narrow" pitchFamily="34" charset="0"/>
              </a:rPr>
              <a:t>w </a:t>
            </a:r>
            <a:r>
              <a:rPr lang="pl-PL" sz="1800" dirty="0">
                <a:solidFill>
                  <a:schemeClr val="tx1">
                    <a:lumMod val="65000"/>
                    <a:lumOff val="35000"/>
                  </a:schemeClr>
                </a:solidFill>
                <a:latin typeface="Arial Narrow" pitchFamily="34" charset="0"/>
              </a:rPr>
              <a:t>harmonogramie czasu pracy, ani też </a:t>
            </a:r>
            <a:r>
              <a:rPr lang="pl-PL" sz="1800" b="1" dirty="0">
                <a:solidFill>
                  <a:schemeClr val="tx1">
                    <a:lumMod val="65000"/>
                    <a:lumOff val="35000"/>
                  </a:schemeClr>
                </a:solidFill>
                <a:latin typeface="Arial Narrow" pitchFamily="34" charset="0"/>
              </a:rPr>
              <a:t>nie mogą być stałym powtarzającym się elementem pracy pracownika</a:t>
            </a:r>
            <a:r>
              <a:rPr lang="pl-PL" sz="1800" dirty="0">
                <a:solidFill>
                  <a:schemeClr val="tx1">
                    <a:lumMod val="65000"/>
                    <a:lumOff val="35000"/>
                  </a:schemeClr>
                </a:solidFill>
                <a:latin typeface="Arial Narrow" pitchFamily="34" charset="0"/>
              </a:rPr>
              <a:t>. Praca w godzinach nadliczbowych nie może bowiem stanowić stałego elementu organizowania pracy przez pracodawcę.</a:t>
            </a:r>
          </a:p>
          <a:p>
            <a:pPr marL="342900" lvl="0" indent="-342900" algn="just">
              <a:spcBef>
                <a:spcPts val="1800"/>
              </a:spcBef>
              <a:buFont typeface="+mj-lt"/>
              <a:buAutoNum type="arabicPeriod"/>
            </a:pPr>
            <a:r>
              <a:rPr lang="pl-PL" sz="1800" dirty="0">
                <a:solidFill>
                  <a:schemeClr val="tx1">
                    <a:lumMod val="65000"/>
                    <a:lumOff val="35000"/>
                  </a:schemeClr>
                </a:solidFill>
                <a:latin typeface="Arial Narrow" pitchFamily="34" charset="0"/>
              </a:rPr>
              <a:t>Niekiedy pracodawca może wiedzieć o konieczności zwiększenia nakładów pracy </a:t>
            </a:r>
            <a:r>
              <a:rPr lang="pl-PL" sz="1800" dirty="0" smtClean="0">
                <a:solidFill>
                  <a:schemeClr val="tx1">
                    <a:lumMod val="65000"/>
                    <a:lumOff val="35000"/>
                  </a:schemeClr>
                </a:solidFill>
                <a:latin typeface="Arial Narrow" pitchFamily="34" charset="0"/>
              </a:rPr>
              <a:t>już </a:t>
            </a:r>
            <a:r>
              <a:rPr lang="pl-PL" sz="1800" dirty="0">
                <a:solidFill>
                  <a:schemeClr val="tx1">
                    <a:lumMod val="65000"/>
                    <a:lumOff val="35000"/>
                  </a:schemeClr>
                </a:solidFill>
                <a:latin typeface="Arial Narrow" pitchFamily="34" charset="0"/>
              </a:rPr>
              <a:t>wcześniej. Należy zatem uznać, że w takim przypadku zaplanowanie pracy nadliczbowej będzie dopuszczalne, choć stanowić będzie działanie wyjątkowe</a:t>
            </a:r>
            <a:r>
              <a:rPr lang="pl-PL" sz="1800" dirty="0" smtClean="0">
                <a:solidFill>
                  <a:schemeClr val="tx1">
                    <a:lumMod val="65000"/>
                    <a:lumOff val="35000"/>
                  </a:schemeClr>
                </a:solidFill>
                <a:latin typeface="Arial Narrow" pitchFamily="34" charset="0"/>
              </a:rPr>
              <a:t>.</a:t>
            </a:r>
            <a:endParaRPr lang="pl-PL" sz="1800" dirty="0">
              <a:solidFill>
                <a:schemeClr val="tx1">
                  <a:lumMod val="65000"/>
                  <a:lumOff val="35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24</a:t>
            </a:fld>
            <a:endParaRPr lang="pl-PL"/>
          </a:p>
        </p:txBody>
      </p:sp>
    </p:spTree>
    <p:extLst>
      <p:ext uri="{BB962C8B-B14F-4D97-AF65-F5344CB8AC3E}">
        <p14:creationId xmlns:p14="http://schemas.microsoft.com/office/powerpoint/2010/main" xmlns="" val="41020480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620688"/>
            <a:ext cx="7772400" cy="606508"/>
          </a:xfrm>
        </p:spPr>
        <p:txBody>
          <a:bodyPr>
            <a:noAutofit/>
          </a:bodyPr>
          <a:lstStyle/>
          <a:p>
            <a:r>
              <a:rPr lang="pl-PL" sz="2200" b="1" dirty="0">
                <a:solidFill>
                  <a:srgbClr val="D31B77"/>
                </a:solidFill>
                <a:latin typeface="Arial Narrow" pitchFamily="34" charset="0"/>
              </a:rPr>
              <a:t>Limity godzin nadliczbowych [1]</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1331640" y="1556792"/>
            <a:ext cx="7272808" cy="2880320"/>
          </a:xfrm>
        </p:spPr>
        <p:txBody>
          <a:bodyPr>
            <a:noAutofit/>
          </a:bodyPr>
          <a:lstStyle/>
          <a:p>
            <a:pPr marL="285750" lvl="0" indent="-285750" algn="just">
              <a:spcBef>
                <a:spcPts val="2400"/>
              </a:spcBef>
              <a:buClr>
                <a:srgbClr val="CC0066"/>
              </a:buClr>
              <a:buFont typeface="Wingdings" pitchFamily="2" charset="2"/>
              <a:buChar char="ü"/>
            </a:pPr>
            <a:r>
              <a:rPr lang="pl-PL" sz="2000" b="1" dirty="0" smtClean="0">
                <a:solidFill>
                  <a:schemeClr val="tx1">
                    <a:lumMod val="65000"/>
                    <a:lumOff val="35000"/>
                  </a:schemeClr>
                </a:solidFill>
                <a:latin typeface="Arial Narrow" pitchFamily="34" charset="0"/>
              </a:rPr>
              <a:t>Dobowy</a:t>
            </a:r>
            <a:endParaRPr lang="pl-PL" sz="2000" dirty="0">
              <a:solidFill>
                <a:schemeClr val="tx1">
                  <a:lumMod val="65000"/>
                  <a:lumOff val="35000"/>
                </a:schemeClr>
              </a:solidFill>
              <a:latin typeface="Arial Narrow" pitchFamily="34" charset="0"/>
            </a:endParaRPr>
          </a:p>
          <a:p>
            <a:pPr marL="285750" lvl="0" indent="-285750" algn="just">
              <a:spcBef>
                <a:spcPts val="2400"/>
              </a:spcBef>
              <a:buClr>
                <a:srgbClr val="CC0066"/>
              </a:buClr>
              <a:buFont typeface="Wingdings" pitchFamily="2" charset="2"/>
              <a:buChar char="ü"/>
            </a:pPr>
            <a:r>
              <a:rPr lang="pl-PL" sz="2000" b="1" dirty="0">
                <a:solidFill>
                  <a:schemeClr val="tx1">
                    <a:lumMod val="65000"/>
                    <a:lumOff val="35000"/>
                  </a:schemeClr>
                </a:solidFill>
                <a:latin typeface="Arial Narrow" pitchFamily="34" charset="0"/>
              </a:rPr>
              <a:t>Przeciętny tygodniowy</a:t>
            </a:r>
            <a:endParaRPr lang="pl-PL" sz="2000" dirty="0">
              <a:solidFill>
                <a:schemeClr val="tx1">
                  <a:lumMod val="65000"/>
                  <a:lumOff val="35000"/>
                </a:schemeClr>
              </a:solidFill>
              <a:latin typeface="Arial Narrow" pitchFamily="34" charset="0"/>
            </a:endParaRPr>
          </a:p>
          <a:p>
            <a:pPr marL="285750" lvl="0" indent="-285750" algn="just">
              <a:spcBef>
                <a:spcPts val="2400"/>
              </a:spcBef>
              <a:buClr>
                <a:srgbClr val="CC0066"/>
              </a:buClr>
              <a:buFont typeface="Wingdings" pitchFamily="2" charset="2"/>
              <a:buChar char="ü"/>
            </a:pPr>
            <a:r>
              <a:rPr lang="pl-PL" sz="2000" b="1" dirty="0">
                <a:solidFill>
                  <a:schemeClr val="tx1">
                    <a:lumMod val="65000"/>
                    <a:lumOff val="35000"/>
                  </a:schemeClr>
                </a:solidFill>
                <a:latin typeface="Arial Narrow" pitchFamily="34" charset="0"/>
              </a:rPr>
              <a:t>Roczny</a:t>
            </a:r>
            <a:endParaRPr lang="pl-PL" sz="2000" dirty="0">
              <a:solidFill>
                <a:schemeClr val="tx1">
                  <a:lumMod val="65000"/>
                  <a:lumOff val="35000"/>
                </a:schemeClr>
              </a:solidFill>
              <a:latin typeface="Arial Narrow" pitchFamily="34" charset="0"/>
            </a:endParaRPr>
          </a:p>
          <a:p>
            <a:pPr algn="just">
              <a:spcBef>
                <a:spcPts val="2400"/>
              </a:spcBef>
            </a:pPr>
            <a:r>
              <a:rPr lang="pl-PL" sz="1800" b="1" dirty="0">
                <a:latin typeface="Arial Narrow" pitchFamily="34" charset="0"/>
              </a:rPr>
              <a:t> </a:t>
            </a:r>
            <a:endParaRPr lang="pl-PL" sz="18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25</a:t>
            </a:fld>
            <a:endParaRPr lang="pl-PL"/>
          </a:p>
        </p:txBody>
      </p:sp>
    </p:spTree>
    <p:extLst>
      <p:ext uri="{BB962C8B-B14F-4D97-AF65-F5344CB8AC3E}">
        <p14:creationId xmlns:p14="http://schemas.microsoft.com/office/powerpoint/2010/main" xmlns="" val="40141861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606508"/>
          </a:xfrm>
        </p:spPr>
        <p:txBody>
          <a:bodyPr>
            <a:noAutofit/>
          </a:bodyPr>
          <a:lstStyle/>
          <a:p>
            <a:r>
              <a:rPr lang="pl-PL" sz="2200" b="1" dirty="0">
                <a:solidFill>
                  <a:srgbClr val="D31B77"/>
                </a:solidFill>
                <a:latin typeface="Arial Narrow" pitchFamily="34" charset="0"/>
              </a:rPr>
              <a:t>Limity godzin nadliczbowych </a:t>
            </a:r>
            <a:r>
              <a:rPr lang="pl-PL" sz="2200" b="1" dirty="0" smtClean="0">
                <a:solidFill>
                  <a:srgbClr val="D31B77"/>
                </a:solidFill>
                <a:latin typeface="Arial Narrow" pitchFamily="34" charset="0"/>
              </a:rPr>
              <a:t>[2]</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57224" y="1214422"/>
            <a:ext cx="7358114" cy="4786346"/>
          </a:xfrm>
        </p:spPr>
        <p:txBody>
          <a:bodyPr>
            <a:noAutofit/>
          </a:bodyPr>
          <a:lstStyle/>
          <a:p>
            <a:pPr algn="just"/>
            <a:r>
              <a:rPr lang="pl-PL" sz="1800" b="1" u="sng" dirty="0">
                <a:solidFill>
                  <a:schemeClr val="accent1">
                    <a:lumMod val="75000"/>
                  </a:schemeClr>
                </a:solidFill>
                <a:latin typeface="Arial Narrow" pitchFamily="34" charset="0"/>
              </a:rPr>
              <a:t>Ad 1. Dobowy</a:t>
            </a:r>
            <a:endParaRPr lang="pl-PL" sz="1800" dirty="0">
              <a:solidFill>
                <a:schemeClr val="accent1">
                  <a:lumMod val="75000"/>
                </a:schemeClr>
              </a:solidFill>
              <a:latin typeface="Arial Narrow" pitchFamily="34" charset="0"/>
            </a:endParaRPr>
          </a:p>
          <a:p>
            <a:pPr algn="just">
              <a:spcBef>
                <a:spcPts val="1200"/>
              </a:spcBef>
            </a:pPr>
            <a:r>
              <a:rPr lang="pl-PL" sz="1800" u="sng" dirty="0" smtClean="0">
                <a:solidFill>
                  <a:schemeClr val="tx1">
                    <a:lumMod val="65000"/>
                    <a:lumOff val="35000"/>
                  </a:schemeClr>
                </a:solidFill>
                <a:latin typeface="Arial Narrow" pitchFamily="34" charset="0"/>
              </a:rPr>
              <a:t>Zasada</a:t>
            </a:r>
            <a:r>
              <a:rPr lang="pl-PL" sz="1800" dirty="0" smtClean="0">
                <a:solidFill>
                  <a:schemeClr val="tx1">
                    <a:lumMod val="65000"/>
                    <a:lumOff val="35000"/>
                  </a:schemeClr>
                </a:solidFill>
                <a:latin typeface="Arial Narrow" pitchFamily="34" charset="0"/>
              </a:rPr>
              <a:t>: Każdy </a:t>
            </a:r>
            <a:r>
              <a:rPr lang="pl-PL" sz="1800" dirty="0">
                <a:solidFill>
                  <a:schemeClr val="tx1">
                    <a:lumMod val="65000"/>
                    <a:lumOff val="35000"/>
                  </a:schemeClr>
                </a:solidFill>
                <a:latin typeface="Arial Narrow" pitchFamily="34" charset="0"/>
              </a:rPr>
              <a:t>pracownik ma prawo w każdej dobie do </a:t>
            </a:r>
            <a:r>
              <a:rPr lang="pl-PL" sz="1800" b="1" dirty="0">
                <a:solidFill>
                  <a:schemeClr val="tx1">
                    <a:lumMod val="65000"/>
                    <a:lumOff val="35000"/>
                  </a:schemeClr>
                </a:solidFill>
                <a:latin typeface="Arial Narrow" pitchFamily="34" charset="0"/>
              </a:rPr>
              <a:t>co najmniej 11 godzin nieprzerwanego odpoczynku</a:t>
            </a:r>
            <a:r>
              <a:rPr lang="pl-PL" sz="1800" dirty="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algn="just">
              <a:spcBef>
                <a:spcPts val="1200"/>
              </a:spcBef>
            </a:pPr>
            <a:r>
              <a:rPr lang="pl-PL" sz="1800" u="sng" dirty="0" smtClean="0">
                <a:solidFill>
                  <a:schemeClr val="tx1">
                    <a:lumMod val="65000"/>
                    <a:lumOff val="35000"/>
                  </a:schemeClr>
                </a:solidFill>
                <a:latin typeface="Arial Narrow" pitchFamily="34" charset="0"/>
              </a:rPr>
              <a:t>Wyjątki</a:t>
            </a:r>
            <a:r>
              <a:rPr lang="pl-PL" sz="1800" dirty="0" smtClean="0">
                <a:solidFill>
                  <a:schemeClr val="tx1">
                    <a:lumMod val="65000"/>
                    <a:lumOff val="35000"/>
                  </a:schemeClr>
                </a:solidFill>
                <a:latin typeface="Arial Narrow" pitchFamily="34" charset="0"/>
              </a:rPr>
              <a:t>: np. nie dotyczy przypadku </a:t>
            </a:r>
            <a:r>
              <a:rPr lang="pl-PL" sz="1800" dirty="0">
                <a:solidFill>
                  <a:schemeClr val="tx1">
                    <a:lumMod val="65000"/>
                    <a:lumOff val="35000"/>
                  </a:schemeClr>
                </a:solidFill>
                <a:latin typeface="Arial Narrow" pitchFamily="34" charset="0"/>
              </a:rPr>
              <a:t>pracowników zarządzających w imieniu pracodawcy zakładem </a:t>
            </a:r>
            <a:r>
              <a:rPr lang="pl-PL" sz="1800" dirty="0" smtClean="0">
                <a:solidFill>
                  <a:schemeClr val="tx1">
                    <a:lumMod val="65000"/>
                    <a:lumOff val="35000"/>
                  </a:schemeClr>
                </a:solidFill>
                <a:latin typeface="Arial Narrow" pitchFamily="34" charset="0"/>
              </a:rPr>
              <a:t>pracy oraz konieczności usuwania awarii (art. 132 </a:t>
            </a:r>
            <a:r>
              <a:rPr lang="de-DE" sz="1800" dirty="0" smtClean="0">
                <a:solidFill>
                  <a:schemeClr val="tx1">
                    <a:lumMod val="65000"/>
                    <a:lumOff val="35000"/>
                  </a:schemeClr>
                </a:solidFill>
                <a:latin typeface="Arial Narrow" pitchFamily="34" charset="0"/>
              </a:rPr>
              <a:t>§ 2 </a:t>
            </a:r>
            <a:r>
              <a:rPr lang="de-DE" sz="1800" dirty="0" err="1" smtClean="0">
                <a:solidFill>
                  <a:schemeClr val="tx1">
                    <a:lumMod val="65000"/>
                    <a:lumOff val="35000"/>
                  </a:schemeClr>
                </a:solidFill>
                <a:latin typeface="Arial Narrow" pitchFamily="34" charset="0"/>
              </a:rPr>
              <a:t>k.p</a:t>
            </a:r>
            <a:r>
              <a:rPr lang="de-DE" sz="1800" dirty="0" smtClean="0">
                <a:solidFill>
                  <a:schemeClr val="tx1">
                    <a:lumMod val="65000"/>
                    <a:lumOff val="35000"/>
                  </a:schemeClr>
                </a:solidFill>
                <a:latin typeface="Arial Narrow" pitchFamily="34" charset="0"/>
              </a:rPr>
              <a:t>.</a:t>
            </a:r>
            <a:r>
              <a:rPr lang="pl-PL" sz="1800" dirty="0" smtClean="0">
                <a:solidFill>
                  <a:schemeClr val="tx1">
                    <a:lumMod val="65000"/>
                    <a:lumOff val="35000"/>
                  </a:schemeClr>
                </a:solidFill>
                <a:latin typeface="Arial Narrow" pitchFamily="34" charset="0"/>
              </a:rPr>
              <a:t>).  </a:t>
            </a:r>
            <a:endParaRPr lang="pl-PL" sz="1800" dirty="0">
              <a:solidFill>
                <a:schemeClr val="tx1">
                  <a:lumMod val="65000"/>
                  <a:lumOff val="35000"/>
                </a:schemeClr>
              </a:solidFill>
              <a:latin typeface="Arial Narrow" pitchFamily="34" charset="0"/>
            </a:endParaRPr>
          </a:p>
          <a:p>
            <a:pPr algn="just">
              <a:spcBef>
                <a:spcPts val="1200"/>
              </a:spcBef>
            </a:pPr>
            <a:r>
              <a:rPr lang="pl-PL" sz="1800" b="1" u="sng" dirty="0" smtClean="0">
                <a:solidFill>
                  <a:schemeClr val="accent1">
                    <a:lumMod val="75000"/>
                  </a:schemeClr>
                </a:solidFill>
                <a:latin typeface="Arial Narrow" pitchFamily="34" charset="0"/>
              </a:rPr>
              <a:t>Ad </a:t>
            </a:r>
            <a:r>
              <a:rPr lang="pl-PL" sz="1800" b="1" u="sng" dirty="0">
                <a:solidFill>
                  <a:schemeClr val="accent1">
                    <a:lumMod val="75000"/>
                  </a:schemeClr>
                </a:solidFill>
                <a:latin typeface="Arial Narrow" pitchFamily="34" charset="0"/>
              </a:rPr>
              <a:t>2. Tygodniowy</a:t>
            </a:r>
          </a:p>
          <a:p>
            <a:pPr algn="just">
              <a:spcBef>
                <a:spcPts val="1200"/>
              </a:spcBef>
            </a:pPr>
            <a:r>
              <a:rPr lang="pl-PL" sz="1800" u="sng" dirty="0" smtClean="0">
                <a:solidFill>
                  <a:schemeClr val="tx1">
                    <a:lumMod val="65000"/>
                    <a:lumOff val="35000"/>
                  </a:schemeClr>
                </a:solidFill>
                <a:latin typeface="Arial Narrow" pitchFamily="34" charset="0"/>
              </a:rPr>
              <a:t>Zasada</a:t>
            </a:r>
            <a:r>
              <a:rPr lang="pl-PL" sz="1800" dirty="0" smtClean="0">
                <a:solidFill>
                  <a:schemeClr val="tx1">
                    <a:lumMod val="65000"/>
                    <a:lumOff val="35000"/>
                  </a:schemeClr>
                </a:solidFill>
                <a:latin typeface="Arial Narrow" pitchFamily="34" charset="0"/>
              </a:rPr>
              <a:t>: Tygodniowy </a:t>
            </a:r>
            <a:r>
              <a:rPr lang="pl-PL" sz="1800" dirty="0">
                <a:solidFill>
                  <a:schemeClr val="tx1">
                    <a:lumMod val="65000"/>
                    <a:lumOff val="35000"/>
                  </a:schemeClr>
                </a:solidFill>
                <a:latin typeface="Arial Narrow" pitchFamily="34" charset="0"/>
              </a:rPr>
              <a:t>czas pracy łącznie z godzinami nadliczbowymi </a:t>
            </a:r>
            <a:r>
              <a:rPr lang="pl-PL" sz="1800" b="1" dirty="0">
                <a:solidFill>
                  <a:schemeClr val="tx1">
                    <a:lumMod val="65000"/>
                    <a:lumOff val="35000"/>
                  </a:schemeClr>
                </a:solidFill>
                <a:latin typeface="Arial Narrow" pitchFamily="34" charset="0"/>
              </a:rPr>
              <a:t>nie może przekraczać przeciętnie 48 godzin w przyjętym okresie rozliczeniowym</a:t>
            </a:r>
            <a:r>
              <a:rPr lang="pl-PL" sz="1800" dirty="0">
                <a:solidFill>
                  <a:schemeClr val="tx1">
                    <a:lumMod val="65000"/>
                    <a:lumOff val="35000"/>
                  </a:schemeClr>
                </a:solidFill>
                <a:latin typeface="Arial Narrow" pitchFamily="34" charset="0"/>
              </a:rPr>
              <a:t>. W poszczególnych tygodniach praca może przekraczać 48 godzin, o ile bilansowana jest w przyjętym okresie </a:t>
            </a:r>
            <a:r>
              <a:rPr lang="pl-PL" sz="1800" dirty="0" smtClean="0">
                <a:solidFill>
                  <a:schemeClr val="tx1">
                    <a:lumMod val="65000"/>
                    <a:lumOff val="35000"/>
                  </a:schemeClr>
                </a:solidFill>
                <a:latin typeface="Arial Narrow" pitchFamily="34" charset="0"/>
              </a:rPr>
              <a:t>rozliczeniowym.</a:t>
            </a:r>
          </a:p>
          <a:p>
            <a:pPr algn="just">
              <a:spcBef>
                <a:spcPts val="1200"/>
              </a:spcBef>
            </a:pPr>
            <a:r>
              <a:rPr lang="pl-PL" sz="1800" u="sng" dirty="0" smtClean="0">
                <a:solidFill>
                  <a:schemeClr val="tx1">
                    <a:lumMod val="65000"/>
                    <a:lumOff val="35000"/>
                  </a:schemeClr>
                </a:solidFill>
                <a:latin typeface="Arial Narrow" pitchFamily="34" charset="0"/>
              </a:rPr>
              <a:t>Wyjątki</a:t>
            </a:r>
            <a:r>
              <a:rPr lang="pl-PL" sz="1800" dirty="0" smtClean="0">
                <a:solidFill>
                  <a:schemeClr val="tx1">
                    <a:lumMod val="65000"/>
                    <a:lumOff val="35000"/>
                  </a:schemeClr>
                </a:solidFill>
                <a:latin typeface="Arial Narrow" pitchFamily="34" charset="0"/>
              </a:rPr>
              <a:t>: może </a:t>
            </a:r>
            <a:r>
              <a:rPr lang="pl-PL" sz="1800" dirty="0">
                <a:solidFill>
                  <a:schemeClr val="tx1">
                    <a:lumMod val="65000"/>
                    <a:lumOff val="35000"/>
                  </a:schemeClr>
                </a:solidFill>
                <a:latin typeface="Arial Narrow" pitchFamily="34" charset="0"/>
              </a:rPr>
              <a:t>zostać ograniczony do </a:t>
            </a:r>
            <a:r>
              <a:rPr lang="pl-PL" sz="1800" dirty="0" smtClean="0">
                <a:solidFill>
                  <a:schemeClr val="tx1">
                    <a:lumMod val="65000"/>
                    <a:lumOff val="35000"/>
                  </a:schemeClr>
                </a:solidFill>
                <a:latin typeface="Arial Narrow" pitchFamily="34" charset="0"/>
              </a:rPr>
              <a:t>24 godzin, np. w przypadku pracowników zarządzających w imieniu pracodawcy, konieczności usunięcia awarii </a:t>
            </a:r>
            <a:r>
              <a:rPr lang="pl-PL" sz="1800" dirty="0">
                <a:solidFill>
                  <a:schemeClr val="tx1">
                    <a:lumMod val="65000"/>
                    <a:lumOff val="35000"/>
                  </a:schemeClr>
                </a:solidFill>
                <a:latin typeface="Arial Narrow" pitchFamily="34" charset="0"/>
              </a:rPr>
              <a:t>lub zmiany pory wykonywania pracy przez pracownika w związku z jego przejściem na inną zmianę, zgodnie z ustalonym rozkładem czasu </a:t>
            </a:r>
            <a:r>
              <a:rPr lang="pl-PL" sz="1800" dirty="0" smtClean="0">
                <a:solidFill>
                  <a:schemeClr val="tx1">
                    <a:lumMod val="65000"/>
                    <a:lumOff val="35000"/>
                  </a:schemeClr>
                </a:solidFill>
                <a:latin typeface="Arial Narrow" pitchFamily="34" charset="0"/>
              </a:rPr>
              <a:t>pracy (art. 133 </a:t>
            </a:r>
            <a:r>
              <a:rPr lang="de-DE" sz="1800" dirty="0" smtClean="0">
                <a:solidFill>
                  <a:schemeClr val="tx1">
                    <a:lumMod val="65000"/>
                    <a:lumOff val="35000"/>
                  </a:schemeClr>
                </a:solidFill>
                <a:latin typeface="Arial Narrow" pitchFamily="34" charset="0"/>
              </a:rPr>
              <a:t>§ 2 </a:t>
            </a:r>
            <a:r>
              <a:rPr lang="de-DE" sz="1800" dirty="0" err="1" smtClean="0">
                <a:solidFill>
                  <a:schemeClr val="tx1">
                    <a:lumMod val="65000"/>
                    <a:lumOff val="35000"/>
                  </a:schemeClr>
                </a:solidFill>
                <a:latin typeface="Arial Narrow" pitchFamily="34" charset="0"/>
              </a:rPr>
              <a:t>k.p</a:t>
            </a:r>
            <a:r>
              <a:rPr lang="de-DE" sz="1800" dirty="0" smtClean="0">
                <a:solidFill>
                  <a:schemeClr val="tx1">
                    <a:lumMod val="65000"/>
                    <a:lumOff val="35000"/>
                  </a:schemeClr>
                </a:solidFill>
                <a:latin typeface="Arial Narrow" pitchFamily="34" charset="0"/>
              </a:rPr>
              <a:t>.</a:t>
            </a:r>
            <a:r>
              <a:rPr lang="pl-PL" sz="1800" dirty="0" smtClean="0">
                <a:solidFill>
                  <a:schemeClr val="tx1">
                    <a:lumMod val="65000"/>
                    <a:lumOff val="35000"/>
                  </a:schemeClr>
                </a:solidFill>
                <a:latin typeface="Arial Narrow" pitchFamily="34" charset="0"/>
              </a:rPr>
              <a:t>).</a:t>
            </a: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26</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620688"/>
            <a:ext cx="7772400" cy="606508"/>
          </a:xfrm>
        </p:spPr>
        <p:txBody>
          <a:bodyPr>
            <a:noAutofit/>
          </a:bodyPr>
          <a:lstStyle/>
          <a:p>
            <a:r>
              <a:rPr lang="pl-PL" sz="2200" b="1" dirty="0">
                <a:solidFill>
                  <a:srgbClr val="D31B77"/>
                </a:solidFill>
                <a:latin typeface="Arial Narrow" pitchFamily="34" charset="0"/>
              </a:rPr>
              <a:t>Zlecanie pracy w godzinach </a:t>
            </a:r>
            <a:r>
              <a:rPr lang="pl-PL" sz="2200" b="1" dirty="0" smtClean="0">
                <a:solidFill>
                  <a:srgbClr val="D31B77"/>
                </a:solidFill>
                <a:latin typeface="Arial Narrow" pitchFamily="34" charset="0"/>
              </a:rPr>
              <a:t>nadliczbowych</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971600" y="1412776"/>
            <a:ext cx="7272808" cy="4032448"/>
          </a:xfrm>
        </p:spPr>
        <p:txBody>
          <a:bodyPr>
            <a:noAutofit/>
          </a:bodyPr>
          <a:lstStyle/>
          <a:p>
            <a:pPr algn="just">
              <a:spcBef>
                <a:spcPts val="1200"/>
              </a:spcBef>
            </a:pPr>
            <a:r>
              <a:rPr lang="pl-PL" sz="1800" dirty="0" smtClean="0">
                <a:solidFill>
                  <a:schemeClr val="tx1">
                    <a:lumMod val="50000"/>
                    <a:lumOff val="50000"/>
                  </a:schemeClr>
                </a:solidFill>
                <a:latin typeface="Arial Narrow" pitchFamily="34" charset="0"/>
              </a:rPr>
              <a:t>Warunkiem </a:t>
            </a:r>
            <a:r>
              <a:rPr lang="pl-PL" sz="1800" dirty="0">
                <a:solidFill>
                  <a:schemeClr val="tx1">
                    <a:lumMod val="50000"/>
                    <a:lumOff val="50000"/>
                  </a:schemeClr>
                </a:solidFill>
                <a:latin typeface="Arial Narrow" pitchFamily="34" charset="0"/>
              </a:rPr>
              <a:t>uznania, że podjęta przez </a:t>
            </a:r>
            <a:r>
              <a:rPr lang="pl-PL" sz="1800" dirty="0" smtClean="0">
                <a:solidFill>
                  <a:schemeClr val="tx1">
                    <a:lumMod val="50000"/>
                    <a:lumOff val="50000"/>
                  </a:schemeClr>
                </a:solidFill>
                <a:latin typeface="Arial Narrow" pitchFamily="34" charset="0"/>
              </a:rPr>
              <a:t>pracownika </a:t>
            </a:r>
            <a:r>
              <a:rPr lang="pl-PL" sz="1800" dirty="0">
                <a:solidFill>
                  <a:schemeClr val="tx1">
                    <a:lumMod val="50000"/>
                    <a:lumOff val="50000"/>
                  </a:schemeClr>
                </a:solidFill>
                <a:latin typeface="Arial Narrow" pitchFamily="34" charset="0"/>
              </a:rPr>
              <a:t>praca miała charakter pracy w godzinach nadliczbowych, będzie:</a:t>
            </a:r>
          </a:p>
          <a:p>
            <a:pPr marL="285750" lvl="0" indent="-285750" algn="just">
              <a:spcBef>
                <a:spcPts val="1200"/>
              </a:spcBef>
              <a:buClr>
                <a:srgbClr val="CC0066"/>
              </a:buClr>
              <a:buSzPct val="110000"/>
              <a:buFont typeface="Arial" pitchFamily="34" charset="0"/>
              <a:buChar char="•"/>
            </a:pPr>
            <a:r>
              <a:rPr lang="pl-PL" sz="1800" dirty="0">
                <a:solidFill>
                  <a:schemeClr val="tx1">
                    <a:lumMod val="50000"/>
                    <a:lumOff val="50000"/>
                  </a:schemeClr>
                </a:solidFill>
                <a:latin typeface="Arial Narrow" pitchFamily="34" charset="0"/>
              </a:rPr>
              <a:t>polecenie pracodawcy (wydane w jakiejkolwiek formie dostatecznie jasno wyrażającej wolę pracodawcy) </a:t>
            </a:r>
          </a:p>
          <a:p>
            <a:pPr algn="just">
              <a:spcBef>
                <a:spcPts val="1200"/>
              </a:spcBef>
            </a:pPr>
            <a:r>
              <a:rPr lang="pl-PL" sz="1800" dirty="0">
                <a:solidFill>
                  <a:schemeClr val="tx1">
                    <a:lumMod val="50000"/>
                    <a:lumOff val="50000"/>
                  </a:schemeClr>
                </a:solidFill>
                <a:latin typeface="Arial Narrow" pitchFamily="34" charset="0"/>
              </a:rPr>
              <a:t>lub </a:t>
            </a:r>
          </a:p>
          <a:p>
            <a:pPr marL="285750" lvl="0" indent="-285750" algn="just">
              <a:spcBef>
                <a:spcPts val="1200"/>
              </a:spcBef>
              <a:buClr>
                <a:srgbClr val="CC0066"/>
              </a:buClr>
              <a:buSzPct val="110000"/>
              <a:buFont typeface="Arial" pitchFamily="34" charset="0"/>
              <a:buChar char="•"/>
            </a:pPr>
            <a:r>
              <a:rPr lang="pl-PL" sz="1800" dirty="0">
                <a:solidFill>
                  <a:schemeClr val="tx1">
                    <a:lumMod val="50000"/>
                    <a:lumOff val="50000"/>
                  </a:schemeClr>
                </a:solidFill>
                <a:latin typeface="Arial Narrow" pitchFamily="34" charset="0"/>
              </a:rPr>
              <a:t>co najmniej świadomość pracodawcy, że dany pracownik taką pracę wykonuje, z jednoczesną, choćby dorozumianą, akceptacją jej wykonywania. </a:t>
            </a:r>
          </a:p>
          <a:p>
            <a:pPr algn="just">
              <a:spcBef>
                <a:spcPts val="1200"/>
              </a:spcBef>
            </a:pPr>
            <a:r>
              <a:rPr lang="pl-PL" sz="1800" dirty="0">
                <a:solidFill>
                  <a:schemeClr val="tx1">
                    <a:lumMod val="65000"/>
                    <a:lumOff val="35000"/>
                  </a:schemeClr>
                </a:solidFill>
                <a:latin typeface="Arial Narrow" pitchFamily="34" charset="0"/>
              </a:rPr>
              <a:t> </a:t>
            </a:r>
            <a:endParaRPr lang="pl-PL" sz="1800" b="1" dirty="0" smtClean="0">
              <a:solidFill>
                <a:schemeClr val="tx1">
                  <a:lumMod val="65000"/>
                  <a:lumOff val="35000"/>
                </a:schemeClr>
              </a:solidFill>
              <a:latin typeface="Arial Narrow" pitchFamily="34" charset="0"/>
            </a:endParaRPr>
          </a:p>
          <a:p>
            <a:pPr algn="just">
              <a:spcBef>
                <a:spcPts val="1200"/>
              </a:spcBef>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5" name="pole tekstowe 4"/>
          <p:cNvSpPr txBox="1"/>
          <p:nvPr/>
        </p:nvSpPr>
        <p:spPr>
          <a:xfrm>
            <a:off x="1000100" y="4143380"/>
            <a:ext cx="7344816" cy="646331"/>
          </a:xfrm>
          <a:prstGeom prst="rect">
            <a:avLst/>
          </a:prstGeom>
          <a:solidFill>
            <a:schemeClr val="bg2">
              <a:lumMod val="90000"/>
            </a:schemeClr>
          </a:solidFill>
        </p:spPr>
        <p:txBody>
          <a:bodyPr wrap="square" rtlCol="0">
            <a:spAutoFit/>
          </a:bodyPr>
          <a:lstStyle/>
          <a:p>
            <a:pPr algn="just">
              <a:spcBef>
                <a:spcPts val="1200"/>
              </a:spcBef>
            </a:pPr>
            <a:r>
              <a:rPr lang="pl-PL" b="1" dirty="0" smtClean="0">
                <a:solidFill>
                  <a:srgbClr val="D31B77"/>
                </a:solidFill>
                <a:latin typeface="Arial Narrow" pitchFamily="34" charset="0"/>
              </a:rPr>
              <a:t>Ważne! </a:t>
            </a:r>
            <a:r>
              <a:rPr lang="pl-PL" dirty="0">
                <a:solidFill>
                  <a:schemeClr val="accent1">
                    <a:lumMod val="75000"/>
                  </a:schemeClr>
                </a:solidFill>
                <a:latin typeface="Arial Narrow" pitchFamily="34" charset="0"/>
              </a:rPr>
              <a:t>Przepisy nie wymagają jednak od pracownika złożenia wniosku o pracę w godzinach nadliczbowych.</a:t>
            </a:r>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27</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Nadgodziny: w jakiej formie szef wydaje polecenie pracy w godzinach nadliczbowych [1] </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85786" y="1412776"/>
            <a:ext cx="7458622" cy="4873744"/>
          </a:xfrm>
        </p:spPr>
        <p:txBody>
          <a:bodyPr>
            <a:noAutofit/>
          </a:bodyPr>
          <a:lstStyle/>
          <a:p>
            <a:pPr algn="just"/>
            <a:r>
              <a:rPr lang="pl-PL" sz="1600" dirty="0" smtClean="0">
                <a:solidFill>
                  <a:schemeClr val="tx1">
                    <a:lumMod val="65000"/>
                    <a:lumOff val="35000"/>
                  </a:schemeClr>
                </a:solidFill>
                <a:latin typeface="Arial Narrow" pitchFamily="34" charset="0"/>
              </a:rPr>
              <a:t>Przepisy nie wskazują, jak szef powinien zlecać załodze pozostanie po godzinach. Takie polecenie może wydać nie tylko na piśmie, ale też ustnie, mailem czy w sposób dorozumiany. Ważne jest, aby nie przekazać go jako propozycji, ale jako zobowiązanie. </a:t>
            </a:r>
          </a:p>
          <a:p>
            <a:pPr algn="just"/>
            <a:r>
              <a:rPr lang="pl-PL" sz="1600" dirty="0" smtClean="0">
                <a:solidFill>
                  <a:schemeClr val="accent1">
                    <a:lumMod val="50000"/>
                  </a:schemeClr>
                </a:solidFill>
                <a:latin typeface="Arial Narrow" pitchFamily="34" charset="0"/>
              </a:rPr>
              <a:t> </a:t>
            </a:r>
          </a:p>
          <a:p>
            <a:pPr algn="just"/>
            <a:endParaRPr lang="pl-PL" sz="1600" b="1" i="1" dirty="0" smtClean="0">
              <a:latin typeface="Arial Narrow" pitchFamily="34" charset="0"/>
            </a:endParaRPr>
          </a:p>
          <a:p>
            <a:pPr algn="just"/>
            <a:endParaRPr lang="pl-PL" sz="1600" b="1" i="1" dirty="0" smtClean="0">
              <a:latin typeface="Arial Narrow" pitchFamily="34" charset="0"/>
            </a:endParaRPr>
          </a:p>
          <a:p>
            <a:pPr algn="just">
              <a:spcBef>
                <a:spcPts val="1200"/>
              </a:spcBef>
            </a:pPr>
            <a:r>
              <a:rPr lang="pl-PL" sz="1600" b="1" i="1" u="sng" dirty="0" smtClean="0">
                <a:solidFill>
                  <a:schemeClr val="tx1">
                    <a:lumMod val="65000"/>
                    <a:lumOff val="35000"/>
                  </a:schemeClr>
                </a:solidFill>
                <a:latin typeface="Arial Narrow" pitchFamily="34" charset="0"/>
              </a:rPr>
              <a:t>Przykład 1</a:t>
            </a:r>
            <a:r>
              <a:rPr lang="pl-PL" sz="1600" b="1" i="1" dirty="0" smtClean="0">
                <a:solidFill>
                  <a:schemeClr val="tx1">
                    <a:lumMod val="65000"/>
                    <a:lumOff val="35000"/>
                  </a:schemeClr>
                </a:solidFill>
                <a:latin typeface="Arial Narrow" pitchFamily="34" charset="0"/>
              </a:rPr>
              <a:t>: </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i="1" dirty="0" smtClean="0">
                <a:solidFill>
                  <a:schemeClr val="tx1">
                    <a:lumMod val="65000"/>
                    <a:lumOff val="35000"/>
                  </a:schemeClr>
                </a:solidFill>
                <a:latin typeface="Arial Narrow" pitchFamily="34" charset="0"/>
              </a:rPr>
              <a:t>Pan Jacek pracuje od godziny 6.00 do godz. 14.00 jako brygadzista. We wtorek Pan Jacek został w pracy dwie godziny dłużej, tj. do godz. 16.00. Dzień wcześniej otrzymał e-maila od swojego przełożonego, że musi dodatkowo w tym tygodniu, do piątku, przygotować model produktu X. Przełożony nie wskazał w ww. mailu, że Pan Jacek ma zostać we wtorek dłużej i pracować w godzinach nadliczbowych. Przełożony Pana Jacka pracuje codziennie od godz. 8.00 do godz. 16.00. Jego miejsce pracy znajduje się w dziale, w którym wykonuje pracę Pan Jacek. We wtorek przełożony Pana Jacka był w pracy. </a:t>
            </a:r>
            <a:r>
              <a:rPr lang="pl-PL" sz="1600" b="1" i="1" dirty="0" smtClean="0">
                <a:solidFill>
                  <a:schemeClr val="tx1">
                    <a:lumMod val="65000"/>
                    <a:lumOff val="35000"/>
                  </a:schemeClr>
                </a:solidFill>
                <a:latin typeface="Arial Narrow" pitchFamily="34" charset="0"/>
              </a:rPr>
              <a:t>Ponieważ przełożony był obecny w pomieszczeniu (miejscu), w którym Pan Jacek świadczył pracę, i widział, że Pan Jacek pracował we wtorek dłużej, ale nie reagował na te fakty i milcząco je aprobował, to takiemu zachowaniu przełożonego należy przypisać cechę prawidłowo wydanego Panu Jackowi polecenia wykonywania pracy w nadgodzinach.</a:t>
            </a:r>
            <a:endParaRPr lang="pl-PL" sz="1600" b="1" dirty="0" smtClean="0">
              <a:solidFill>
                <a:schemeClr val="tx1">
                  <a:lumMod val="65000"/>
                  <a:lumOff val="35000"/>
                </a:schemeClr>
              </a:solidFill>
              <a:latin typeface="Arial Narrow" pitchFamily="34" charset="0"/>
            </a:endParaRPr>
          </a:p>
          <a:p>
            <a:r>
              <a:rPr lang="pl-PL" sz="1600" b="1" i="1" dirty="0" smtClean="0"/>
              <a:t/>
            </a:r>
            <a:br>
              <a:rPr lang="pl-PL" sz="1600" b="1" i="1" dirty="0" smtClean="0"/>
            </a:b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5" name="pole tekstowe 4"/>
          <p:cNvSpPr txBox="1"/>
          <p:nvPr/>
        </p:nvSpPr>
        <p:spPr>
          <a:xfrm>
            <a:off x="785786" y="2357430"/>
            <a:ext cx="7429552" cy="584775"/>
          </a:xfrm>
          <a:prstGeom prst="rect">
            <a:avLst/>
          </a:prstGeom>
          <a:solidFill>
            <a:schemeClr val="bg2">
              <a:lumMod val="90000"/>
            </a:schemeClr>
          </a:solidFill>
        </p:spPr>
        <p:txBody>
          <a:bodyPr wrap="square" rtlCol="0">
            <a:spAutoFit/>
          </a:bodyPr>
          <a:lstStyle/>
          <a:p>
            <a:pPr algn="just">
              <a:spcBef>
                <a:spcPts val="1200"/>
              </a:spcBef>
            </a:pPr>
            <a:r>
              <a:rPr lang="pl-PL" sz="1600" b="1" dirty="0" smtClean="0">
                <a:solidFill>
                  <a:srgbClr val="D31B77"/>
                </a:solidFill>
                <a:latin typeface="Arial Narrow" pitchFamily="34" charset="0"/>
              </a:rPr>
              <a:t>Należy pamiętać!! </a:t>
            </a:r>
            <a:r>
              <a:rPr lang="pl-PL" sz="1600" dirty="0" smtClean="0">
                <a:solidFill>
                  <a:schemeClr val="accent1">
                    <a:lumMod val="75000"/>
                  </a:schemeClr>
                </a:solidFill>
                <a:latin typeface="Arial Narrow" pitchFamily="34" charset="0"/>
              </a:rPr>
              <a:t>Poleceniem może być także każde zachowanie się przełożonego, które w </a:t>
            </a:r>
            <a:r>
              <a:rPr lang="pl-PL" sz="1600" b="1" dirty="0" smtClean="0">
                <a:solidFill>
                  <a:schemeClr val="accent1">
                    <a:lumMod val="75000"/>
                  </a:schemeClr>
                </a:solidFill>
                <a:latin typeface="Arial Narrow" pitchFamily="34" charset="0"/>
              </a:rPr>
              <a:t>dostatecznie wyraźny sposób</a:t>
            </a:r>
            <a:r>
              <a:rPr lang="pl-PL" sz="1600" dirty="0" smtClean="0">
                <a:solidFill>
                  <a:schemeClr val="accent1">
                    <a:lumMod val="75000"/>
                  </a:schemeClr>
                </a:solidFill>
                <a:latin typeface="Arial Narrow" pitchFamily="34" charset="0"/>
              </a:rPr>
              <a:t> wskazywać będzie jego wolę.</a:t>
            </a:r>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28</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Nadgodziny: w jakiej formie szef wydaje polecenie pracy w godzinach nadliczbowych [2] </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85786" y="1412776"/>
            <a:ext cx="7458622" cy="3159232"/>
          </a:xfrm>
        </p:spPr>
        <p:txBody>
          <a:bodyPr>
            <a:noAutofit/>
          </a:bodyPr>
          <a:lstStyle/>
          <a:p>
            <a:pPr algn="just"/>
            <a:endParaRPr lang="pl-PL" sz="1600" b="1" i="1" dirty="0" smtClean="0">
              <a:latin typeface="Arial Narrow" pitchFamily="34" charset="0"/>
            </a:endParaRPr>
          </a:p>
          <a:p>
            <a:pPr algn="just"/>
            <a:r>
              <a:rPr lang="pl-PL" sz="1600" b="1" i="1" u="sng" dirty="0" smtClean="0">
                <a:solidFill>
                  <a:schemeClr val="tx1">
                    <a:lumMod val="75000"/>
                    <a:lumOff val="25000"/>
                  </a:schemeClr>
                </a:solidFill>
                <a:latin typeface="Arial Narrow" pitchFamily="34" charset="0"/>
              </a:rPr>
              <a:t>Przykład 2</a:t>
            </a:r>
            <a:r>
              <a:rPr lang="pl-PL" sz="1600" b="1" i="1" dirty="0" smtClean="0">
                <a:solidFill>
                  <a:schemeClr val="tx1">
                    <a:lumMod val="75000"/>
                    <a:lumOff val="25000"/>
                  </a:schemeClr>
                </a:solidFill>
                <a:latin typeface="Arial Narrow" pitchFamily="34" charset="0"/>
              </a:rPr>
              <a:t>: </a:t>
            </a:r>
            <a:endParaRPr lang="pl-PL" sz="1600" dirty="0" smtClean="0">
              <a:solidFill>
                <a:schemeClr val="tx1">
                  <a:lumMod val="75000"/>
                  <a:lumOff val="25000"/>
                </a:schemeClr>
              </a:solidFill>
              <a:latin typeface="Arial Narrow" pitchFamily="34" charset="0"/>
            </a:endParaRPr>
          </a:p>
          <a:p>
            <a:pPr algn="just">
              <a:spcBef>
                <a:spcPts val="1200"/>
              </a:spcBef>
            </a:pPr>
            <a:r>
              <a:rPr lang="pl-PL" sz="1600" i="1" dirty="0" smtClean="0">
                <a:solidFill>
                  <a:schemeClr val="tx1">
                    <a:lumMod val="75000"/>
                    <a:lumOff val="25000"/>
                  </a:schemeClr>
                </a:solidFill>
                <a:latin typeface="Arial Narrow" pitchFamily="34" charset="0"/>
              </a:rPr>
              <a:t>Kierownik poinformował podległych mu pracowników, że w środę jest do wykonania dodatkowa praca po godzinach i mogą zostać chętni, aby sobie dorobić. W tym przypadku nie ma mowy o wiążącym pracowników poleceniu pracy w nadgodzinach. Brak jest wyraźnego polecenia wykonywania pracy w godzinach nadliczbowych. Oczywiście, jeżeli po takim „sprawdzeniu”, ilu chętnych wyrazi chęć wykonywania pracy w godzinach nadliczbowych, przełożony wyda (już chociażby ustnie, a najlepiej, </a:t>
            </a:r>
            <a:r>
              <a:rPr lang="pl-PL" sz="1600" b="1" i="1" dirty="0" smtClean="0">
                <a:solidFill>
                  <a:schemeClr val="tx1">
                    <a:lumMod val="75000"/>
                    <a:lumOff val="25000"/>
                  </a:schemeClr>
                </a:solidFill>
                <a:latin typeface="Arial Narrow" pitchFamily="34" charset="0"/>
              </a:rPr>
              <a:t>ze względów dowodowych, na piśmie lub e-mailowo) polecenie pracy w nadgodzinach konkretnym pracownikom, w konkretnym dniu i ustali ilość godzin lub co najmniej wskaże, jaka praca ma być wykonana, możemy uznać, że wydano polecenie pracy w godzinach nadliczbowych</a:t>
            </a:r>
            <a:r>
              <a:rPr lang="pl-PL" sz="1600" dirty="0" smtClean="0">
                <a:solidFill>
                  <a:schemeClr val="tx1">
                    <a:lumMod val="75000"/>
                    <a:lumOff val="25000"/>
                  </a:schemeClr>
                </a:solidFill>
                <a:latin typeface="Arial Narrow" pitchFamily="34" charset="0"/>
              </a:rPr>
              <a:t>. </a:t>
            </a:r>
          </a:p>
          <a:p>
            <a:pPr>
              <a:spcBef>
                <a:spcPts val="1200"/>
              </a:spcBef>
            </a:pPr>
            <a:r>
              <a:rPr lang="pl-PL" sz="1600" dirty="0" smtClean="0"/>
              <a:t> </a:t>
            </a:r>
          </a:p>
          <a:p>
            <a:pPr algn="just"/>
            <a:endParaRPr lang="pl-PL" sz="1600" dirty="0" smtClean="0">
              <a:latin typeface="Arial Narrow" pitchFamily="34" charset="0"/>
            </a:endParaRPr>
          </a:p>
          <a:p>
            <a:r>
              <a:rPr lang="pl-PL" sz="1600" b="1" i="1" dirty="0" smtClean="0"/>
              <a:t/>
            </a:r>
            <a:br>
              <a:rPr lang="pl-PL" sz="1600" b="1" i="1" dirty="0" smtClean="0"/>
            </a:b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29</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285728"/>
            <a:ext cx="777240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Pracownicy, którzy nie mogą wykonywać pracy w godzinach nadliczbowych </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971600" y="1412776"/>
            <a:ext cx="7272808" cy="4373678"/>
          </a:xfrm>
        </p:spPr>
        <p:txBody>
          <a:bodyPr>
            <a:noAutofit/>
          </a:bodyPr>
          <a:lstStyle/>
          <a:p>
            <a:pPr algn="just">
              <a:spcBef>
                <a:spcPts val="1200"/>
              </a:spcBef>
            </a:pPr>
            <a:r>
              <a:rPr lang="pl-PL" sz="1800" b="1" dirty="0" smtClean="0">
                <a:solidFill>
                  <a:schemeClr val="accent1">
                    <a:lumMod val="75000"/>
                  </a:schemeClr>
                </a:solidFill>
                <a:latin typeface="Arial Narrow" pitchFamily="34" charset="0"/>
              </a:rPr>
              <a:t>Zakaz bezwzględny – nawet jeżeli pracownik wyrazi zgodę na pracę </a:t>
            </a:r>
            <a:br>
              <a:rPr lang="pl-PL" sz="1800" b="1" dirty="0" smtClean="0">
                <a:solidFill>
                  <a:schemeClr val="accent1">
                    <a:lumMod val="75000"/>
                  </a:schemeClr>
                </a:solidFill>
                <a:latin typeface="Arial Narrow" pitchFamily="34" charset="0"/>
              </a:rPr>
            </a:br>
            <a:r>
              <a:rPr lang="pl-PL" sz="1800" b="1" dirty="0" smtClean="0">
                <a:solidFill>
                  <a:schemeClr val="accent1">
                    <a:lumMod val="75000"/>
                  </a:schemeClr>
                </a:solidFill>
                <a:latin typeface="Arial Narrow" pitchFamily="34" charset="0"/>
              </a:rPr>
              <a:t>w godzinach nadliczbowych, pracodawca złamie prawo, jeżeli dopuści do pracy: </a:t>
            </a:r>
          </a:p>
          <a:p>
            <a:pPr marL="285750" indent="-285750" algn="just">
              <a:spcBef>
                <a:spcPts val="900"/>
              </a:spcBef>
              <a:buClr>
                <a:srgbClr val="CC0066"/>
              </a:buClr>
              <a:buSzPct val="110000"/>
              <a:buFont typeface="Arial" pitchFamily="34" charset="0"/>
              <a:buChar char="•"/>
            </a:pPr>
            <a:r>
              <a:rPr lang="pl-PL" sz="1800" dirty="0" smtClean="0">
                <a:solidFill>
                  <a:schemeClr val="tx1">
                    <a:lumMod val="75000"/>
                    <a:lumOff val="25000"/>
                  </a:schemeClr>
                </a:solidFill>
                <a:latin typeface="Arial Narrow" pitchFamily="34" charset="0"/>
              </a:rPr>
              <a:t>kobiety w ciąży, </a:t>
            </a:r>
          </a:p>
          <a:p>
            <a:pPr marL="285750" lvl="0" indent="-285750" algn="just">
              <a:spcBef>
                <a:spcPts val="900"/>
              </a:spcBef>
              <a:buClr>
                <a:srgbClr val="CC0066"/>
              </a:buClr>
              <a:buSzPct val="110000"/>
              <a:buFont typeface="Arial" pitchFamily="34" charset="0"/>
              <a:buChar char="•"/>
            </a:pPr>
            <a:r>
              <a:rPr lang="pl-PL" sz="1800" dirty="0" smtClean="0">
                <a:solidFill>
                  <a:schemeClr val="tx1">
                    <a:lumMod val="75000"/>
                    <a:lumOff val="25000"/>
                  </a:schemeClr>
                </a:solidFill>
                <a:latin typeface="Arial Narrow" pitchFamily="34" charset="0"/>
              </a:rPr>
              <a:t>pracowników młodocianych,</a:t>
            </a:r>
          </a:p>
          <a:p>
            <a:pPr marL="285750" lvl="0" indent="-285750" algn="just">
              <a:spcBef>
                <a:spcPts val="900"/>
              </a:spcBef>
              <a:buClr>
                <a:srgbClr val="CC0066"/>
              </a:buClr>
              <a:buSzPct val="110000"/>
              <a:buFont typeface="Arial" pitchFamily="34" charset="0"/>
              <a:buChar char="•"/>
            </a:pPr>
            <a:r>
              <a:rPr lang="pl-PL" sz="1800" dirty="0" smtClean="0">
                <a:solidFill>
                  <a:schemeClr val="tx1">
                    <a:lumMod val="75000"/>
                    <a:lumOff val="25000"/>
                  </a:schemeClr>
                </a:solidFill>
                <a:latin typeface="Arial Narrow" pitchFamily="34" charset="0"/>
              </a:rPr>
              <a:t>pracowników, którzy przedstawią zaświadczenie lekarskie o niemożności wykonywania takiej pracy, </a:t>
            </a:r>
          </a:p>
          <a:p>
            <a:pPr marL="285750" lvl="0" indent="-285750" algn="just">
              <a:spcBef>
                <a:spcPts val="900"/>
              </a:spcBef>
              <a:buClr>
                <a:srgbClr val="CC0066"/>
              </a:buClr>
              <a:buSzPct val="110000"/>
              <a:buFont typeface="Arial" pitchFamily="34" charset="0"/>
              <a:buChar char="•"/>
            </a:pPr>
            <a:r>
              <a:rPr lang="pl-PL" sz="1800" dirty="0" smtClean="0">
                <a:solidFill>
                  <a:schemeClr val="tx1">
                    <a:lumMod val="75000"/>
                    <a:lumOff val="25000"/>
                  </a:schemeClr>
                </a:solidFill>
                <a:latin typeface="Arial Narrow" pitchFamily="34" charset="0"/>
              </a:rPr>
              <a:t>pracowników zatrudnionych na stanowiskach pracy, na których występują przekroczenia najwyższych dopuszczalnych stężeń i natężeń czynników szkodliwych dla zdrowia.</a:t>
            </a:r>
          </a:p>
          <a:p>
            <a:pPr algn="just">
              <a:spcBef>
                <a:spcPts val="1200"/>
              </a:spcBef>
            </a:pPr>
            <a:r>
              <a:rPr lang="pl-PL" sz="1800" b="1" dirty="0" smtClean="0">
                <a:solidFill>
                  <a:schemeClr val="accent1">
                    <a:lumMod val="75000"/>
                  </a:schemeClr>
                </a:solidFill>
                <a:latin typeface="Arial Narrow" pitchFamily="34" charset="0"/>
              </a:rPr>
              <a:t>Zakaz względny </a:t>
            </a:r>
            <a:r>
              <a:rPr lang="pl-PL" sz="1800" b="1" dirty="0">
                <a:solidFill>
                  <a:schemeClr val="accent1">
                    <a:lumMod val="75000"/>
                  </a:schemeClr>
                </a:solidFill>
                <a:latin typeface="Arial Narrow" pitchFamily="34" charset="0"/>
              </a:rPr>
              <a:t>– </a:t>
            </a:r>
            <a:r>
              <a:rPr lang="pl-PL" sz="1800" dirty="0" smtClean="0">
                <a:solidFill>
                  <a:schemeClr val="tx1">
                    <a:lumMod val="75000"/>
                    <a:lumOff val="25000"/>
                  </a:schemeClr>
                </a:solidFill>
                <a:latin typeface="Arial Narrow" pitchFamily="34" charset="0"/>
              </a:rPr>
              <a:t>obejmuje pracowników opiekujących się dziećmi do lat 4 oraz pracowników niepełnosprawnych. Jeżeli wyrażą zgodę, mogą być zatrudnieni </a:t>
            </a:r>
            <a:br>
              <a:rPr lang="pl-PL" sz="1800" dirty="0" smtClean="0">
                <a:solidFill>
                  <a:schemeClr val="tx1">
                    <a:lumMod val="75000"/>
                    <a:lumOff val="25000"/>
                  </a:schemeClr>
                </a:solidFill>
                <a:latin typeface="Arial Narrow" pitchFamily="34" charset="0"/>
              </a:rPr>
            </a:br>
            <a:r>
              <a:rPr lang="pl-PL" sz="1800" dirty="0" smtClean="0">
                <a:solidFill>
                  <a:schemeClr val="tx1">
                    <a:lumMod val="75000"/>
                    <a:lumOff val="25000"/>
                  </a:schemeClr>
                </a:solidFill>
                <a:latin typeface="Arial Narrow" pitchFamily="34" charset="0"/>
              </a:rPr>
              <a:t>w godzinach nadliczbowych.</a:t>
            </a:r>
          </a:p>
          <a:p>
            <a:pPr algn="just">
              <a:spcBef>
                <a:spcPts val="1200"/>
              </a:spcBef>
            </a:pPr>
            <a:r>
              <a:rPr lang="pl-PL" sz="1800" dirty="0" smtClean="0">
                <a:solidFill>
                  <a:schemeClr val="tx1">
                    <a:lumMod val="75000"/>
                    <a:lumOff val="25000"/>
                  </a:schemeClr>
                </a:solidFill>
                <a:latin typeface="Arial Narrow" pitchFamily="34" charset="0"/>
              </a:rPr>
              <a:t> </a:t>
            </a:r>
            <a:endParaRPr lang="pl-PL" sz="1800" dirty="0">
              <a:solidFill>
                <a:schemeClr val="tx1">
                  <a:lumMod val="75000"/>
                  <a:lumOff val="25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30</a:t>
            </a:fld>
            <a:endParaRPr lang="pl-PL" dirty="0"/>
          </a:p>
        </p:txBody>
      </p:sp>
    </p:spTree>
    <p:extLst>
      <p:ext uri="{BB962C8B-B14F-4D97-AF65-F5344CB8AC3E}">
        <p14:creationId xmlns:p14="http://schemas.microsoft.com/office/powerpoint/2010/main" xmlns="" val="600681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285728"/>
            <a:ext cx="777240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Czy pracownik może odmówić wykonywania pracy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w godzinach nadliczbowych?</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928662" y="1412776"/>
            <a:ext cx="7315746" cy="4373678"/>
          </a:xfrm>
        </p:spPr>
        <p:txBody>
          <a:bodyPr>
            <a:noAutofit/>
          </a:bodyPr>
          <a:lstStyle/>
          <a:p>
            <a:pPr algn="just">
              <a:spcBef>
                <a:spcPts val="1200"/>
              </a:spcBef>
            </a:pPr>
            <a:r>
              <a:rPr lang="pl-PL" sz="1800" dirty="0" smtClean="0">
                <a:solidFill>
                  <a:schemeClr val="tx1">
                    <a:lumMod val="65000"/>
                    <a:lumOff val="35000"/>
                  </a:schemeClr>
                </a:solidFill>
                <a:latin typeface="Arial Narrow" pitchFamily="34" charset="0"/>
              </a:rPr>
              <a:t>Polecenie pracodawcy pracy w godzinach nadliczbowych nie ma charakteru bezwzględnego. </a:t>
            </a:r>
          </a:p>
          <a:p>
            <a:pPr algn="just">
              <a:spcBef>
                <a:spcPts val="1200"/>
              </a:spcBef>
            </a:pPr>
            <a:r>
              <a:rPr lang="pl-PL" sz="1800" b="1" dirty="0" smtClean="0">
                <a:solidFill>
                  <a:schemeClr val="accent1">
                    <a:lumMod val="75000"/>
                  </a:schemeClr>
                </a:solidFill>
                <a:latin typeface="Arial Narrow" pitchFamily="34" charset="0"/>
              </a:rPr>
              <a:t>Pracownik może odmówić pracy w godzinach nadliczbowych:</a:t>
            </a:r>
          </a:p>
          <a:p>
            <a:pPr marL="285750" indent="-28575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jeżeli polecenie takiej pracy jest w oczywisty sposób bezprawne. Np. zostało wydane pomimo istnienia bezwzględnego zakazu zatrudniania w godzinach nadliczbowych lub pracownik nie zgodził się na pracę w nadgodzinach, przy zakazie względnym, </a:t>
            </a:r>
          </a:p>
          <a:p>
            <a:pPr marL="285750" indent="-28575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w przypadku złego stanu zdrowia pracownika lub szczególnej sytuacji rodzinnej.</a:t>
            </a:r>
          </a:p>
          <a:p>
            <a:pPr algn="just">
              <a:spcBef>
                <a:spcPts val="1200"/>
              </a:spcBef>
            </a:pPr>
            <a:r>
              <a:rPr lang="pl-PL" sz="1800" b="1" dirty="0" smtClean="0">
                <a:solidFill>
                  <a:schemeClr val="tx1">
                    <a:lumMod val="65000"/>
                    <a:lumOff val="35000"/>
                  </a:schemeClr>
                </a:solidFill>
                <a:latin typeface="Arial Narrow" pitchFamily="34" charset="0"/>
              </a:rPr>
              <a:t>Zgodnie z regulacją Zakładowego Układu Zbiorowego Tokai COBEX Polska</a:t>
            </a:r>
            <a:br>
              <a:rPr lang="pl-PL" sz="1800" b="1" dirty="0" smtClean="0">
                <a:solidFill>
                  <a:schemeClr val="tx1">
                    <a:lumMod val="65000"/>
                    <a:lumOff val="35000"/>
                  </a:schemeClr>
                </a:solidFill>
                <a:latin typeface="Arial Narrow" pitchFamily="34" charset="0"/>
              </a:rPr>
            </a:br>
            <a:r>
              <a:rPr lang="pl-PL" sz="1800" b="1" dirty="0" smtClean="0">
                <a:solidFill>
                  <a:schemeClr val="tx1">
                    <a:lumMod val="65000"/>
                    <a:lumOff val="35000"/>
                  </a:schemeClr>
                </a:solidFill>
                <a:latin typeface="Arial Narrow" pitchFamily="34" charset="0"/>
              </a:rPr>
              <a:t>Sp. z o.o.</a:t>
            </a:r>
            <a:r>
              <a:rPr lang="pl-PL" sz="1800" dirty="0" smtClean="0">
                <a:solidFill>
                  <a:schemeClr val="tx1">
                    <a:lumMod val="65000"/>
                    <a:lumOff val="35000"/>
                  </a:schemeClr>
                </a:solidFill>
                <a:latin typeface="Arial Narrow" pitchFamily="34" charset="0"/>
              </a:rPr>
              <a:t> (</a:t>
            </a:r>
            <a:r>
              <a:rPr lang="pl-PL" sz="1800" dirty="0" err="1" smtClean="0">
                <a:solidFill>
                  <a:schemeClr val="tx1">
                    <a:lumMod val="65000"/>
                    <a:lumOff val="35000"/>
                  </a:schemeClr>
                </a:solidFill>
                <a:latin typeface="Arial Narrow" pitchFamily="34" charset="0"/>
              </a:rPr>
              <a:t>pkt</a:t>
            </a:r>
            <a:r>
              <a:rPr lang="pl-PL" sz="1800" dirty="0" smtClean="0">
                <a:solidFill>
                  <a:schemeClr val="tx1">
                    <a:lumMod val="65000"/>
                    <a:lumOff val="35000"/>
                  </a:schemeClr>
                </a:solidFill>
                <a:latin typeface="Arial Narrow" pitchFamily="34" charset="0"/>
              </a:rPr>
              <a:t> 5.4. 2/) </a:t>
            </a:r>
            <a:r>
              <a:rPr lang="pl-PL" sz="1800" i="1" dirty="0" smtClean="0">
                <a:solidFill>
                  <a:schemeClr val="tx1">
                    <a:lumMod val="65000"/>
                    <a:lumOff val="35000"/>
                  </a:schemeClr>
                </a:solidFill>
                <a:latin typeface="Arial Narrow" pitchFamily="34" charset="0"/>
              </a:rPr>
              <a:t>Odmowa pracy w godzinach nadliczbowych może być uzasadniona jedynie w wyjątkowych sytuacjach. Przełożony pracownika powinien uwzględnić prośby pracowników dotyczące wyłączenia z pracy w godzinach nadliczbowych, jeśli jest to uzasadnione względami osobistymi lub rodzinnymi.</a:t>
            </a:r>
            <a:endParaRPr lang="pl-PL" sz="1800" dirty="0" smtClean="0">
              <a:solidFill>
                <a:schemeClr val="tx1">
                  <a:lumMod val="65000"/>
                  <a:lumOff val="35000"/>
                </a:schemeClr>
              </a:solidFill>
              <a:latin typeface="Arial Narrow" pitchFamily="34" charset="0"/>
            </a:endParaRPr>
          </a:p>
          <a:p>
            <a:pPr algn="just"/>
            <a:r>
              <a:rPr lang="pl-PL" sz="1800" dirty="0" smtClean="0">
                <a:latin typeface="Arial Narrow" pitchFamily="34" charset="0"/>
              </a:rPr>
              <a:t/>
            </a:r>
            <a:br>
              <a:rPr lang="pl-PL" sz="1800" dirty="0" smtClean="0">
                <a:latin typeface="Arial Narrow" pitchFamily="34" charset="0"/>
              </a:rPr>
            </a:br>
            <a:r>
              <a:rPr lang="pl-PL" sz="1800" dirty="0" smtClean="0">
                <a:latin typeface="Arial Narrow" pitchFamily="34" charset="0"/>
              </a:rPr>
              <a:t>.</a:t>
            </a:r>
          </a:p>
          <a:p>
            <a:pPr algn="just">
              <a:spcBef>
                <a:spcPts val="1200"/>
              </a:spcBef>
            </a:pPr>
            <a:r>
              <a:rPr lang="pl-PL" sz="1800" dirty="0" smtClean="0">
                <a:latin typeface="Arial Narrow" pitchFamily="34" charset="0"/>
              </a:rPr>
              <a:t> </a:t>
            </a:r>
            <a:endParaRPr lang="pl-PL" sz="18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31</a:t>
            </a:fld>
            <a:endParaRPr lang="pl-PL" dirty="0"/>
          </a:p>
        </p:txBody>
      </p:sp>
    </p:spTree>
    <p:extLst>
      <p:ext uri="{BB962C8B-B14F-4D97-AF65-F5344CB8AC3E}">
        <p14:creationId xmlns:p14="http://schemas.microsoft.com/office/powerpoint/2010/main" xmlns="" val="600681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285728"/>
            <a:ext cx="777240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 Kiedy dyrektorowi lub kierownikowi przysługuje wynagrodzenie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za nadgodziny [1] </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928662" y="1412776"/>
            <a:ext cx="7315746" cy="4087926"/>
          </a:xfrm>
        </p:spPr>
        <p:txBody>
          <a:bodyPr>
            <a:noAutofit/>
          </a:bodyPr>
          <a:lstStyle/>
          <a:p>
            <a:pPr algn="just">
              <a:spcBef>
                <a:spcPts val="1200"/>
              </a:spcBef>
            </a:pPr>
            <a:r>
              <a:rPr lang="pl-PL" sz="1800" b="1" dirty="0" smtClean="0">
                <a:solidFill>
                  <a:schemeClr val="accent1">
                    <a:lumMod val="75000"/>
                  </a:schemeClr>
                </a:solidFill>
                <a:latin typeface="Arial Narrow" pitchFamily="34" charset="0"/>
              </a:rPr>
              <a:t>Pracownik zarządzający, czyli kto? </a:t>
            </a:r>
            <a:endParaRPr lang="pl-PL" sz="1800" dirty="0" smtClean="0">
              <a:solidFill>
                <a:schemeClr val="accent1">
                  <a:lumMod val="75000"/>
                </a:schemeClr>
              </a:solidFill>
              <a:latin typeface="Arial Narrow" pitchFamily="34" charset="0"/>
            </a:endParaRPr>
          </a:p>
          <a:p>
            <a:pPr algn="just">
              <a:spcBef>
                <a:spcPts val="1200"/>
              </a:spcBef>
            </a:pPr>
            <a:r>
              <a:rPr lang="pl-PL" sz="1800" b="1" dirty="0" smtClean="0">
                <a:solidFill>
                  <a:schemeClr val="tx1">
                    <a:lumMod val="65000"/>
                    <a:lumOff val="35000"/>
                  </a:schemeClr>
                </a:solidFill>
                <a:latin typeface="Arial Narrow" pitchFamily="34" charset="0"/>
              </a:rPr>
              <a:t>Przez pracownika zarządzającego</a:t>
            </a:r>
            <a:r>
              <a:rPr lang="pl-PL" sz="1800" dirty="0" smtClean="0">
                <a:solidFill>
                  <a:schemeClr val="tx1">
                    <a:lumMod val="65000"/>
                    <a:lumOff val="35000"/>
                  </a:schemeClr>
                </a:solidFill>
                <a:latin typeface="Arial Narrow" pitchFamily="34" charset="0"/>
              </a:rPr>
              <a:t> w imieniu pracodawcy zakładem pracy </a:t>
            </a:r>
            <a:r>
              <a:rPr lang="pl-PL" sz="1800" b="1" dirty="0" smtClean="0">
                <a:solidFill>
                  <a:schemeClr val="tx1">
                    <a:lumMod val="65000"/>
                    <a:lumOff val="35000"/>
                  </a:schemeClr>
                </a:solidFill>
                <a:latin typeface="Arial Narrow" pitchFamily="34" charset="0"/>
              </a:rPr>
              <a:t>rozumie się</a:t>
            </a:r>
            <a:r>
              <a:rPr lang="pl-PL" sz="1800" dirty="0" smtClean="0">
                <a:solidFill>
                  <a:schemeClr val="tx1">
                    <a:lumMod val="65000"/>
                    <a:lumOff val="35000"/>
                  </a:schemeClr>
                </a:solidFill>
                <a:latin typeface="Arial Narrow" pitchFamily="34" charset="0"/>
              </a:rPr>
              <a:t> pracowników kierujących jednoosobowo zakładem pracy i ich zastępców lub pracowników wchodzących w skład kolegialnego organu zarządzającego zakładem pracy oraz głównych księgowych (np. członkowie zarządu). </a:t>
            </a:r>
          </a:p>
          <a:p>
            <a:pPr algn="just">
              <a:spcBef>
                <a:spcPts val="1200"/>
              </a:spcBef>
            </a:pPr>
            <a:r>
              <a:rPr lang="pl-PL" sz="1800" b="1" dirty="0" smtClean="0">
                <a:solidFill>
                  <a:schemeClr val="tx1">
                    <a:lumMod val="65000"/>
                    <a:lumOff val="35000"/>
                  </a:schemeClr>
                </a:solidFill>
                <a:latin typeface="Arial Narrow" pitchFamily="34" charset="0"/>
              </a:rPr>
              <a:t>Brak jest </a:t>
            </a:r>
            <a:r>
              <a:rPr lang="pl-PL" sz="1800" dirty="0" smtClean="0">
                <a:solidFill>
                  <a:schemeClr val="tx1">
                    <a:lumMod val="65000"/>
                    <a:lumOff val="35000"/>
                  </a:schemeClr>
                </a:solidFill>
                <a:latin typeface="Arial Narrow" pitchFamily="34" charset="0"/>
              </a:rPr>
              <a:t>natomiast </a:t>
            </a:r>
            <a:r>
              <a:rPr lang="pl-PL" sz="1800" b="1" dirty="0" smtClean="0">
                <a:solidFill>
                  <a:schemeClr val="tx1">
                    <a:lumMod val="65000"/>
                    <a:lumOff val="35000"/>
                  </a:schemeClr>
                </a:solidFill>
                <a:latin typeface="Arial Narrow" pitchFamily="34" charset="0"/>
              </a:rPr>
              <a:t>legalnej definicji kierownika wyodrębnionej komórki organizacyjnej</a:t>
            </a:r>
            <a:r>
              <a:rPr lang="pl-PL" sz="1800" dirty="0" smtClean="0">
                <a:solidFill>
                  <a:schemeClr val="tx1">
                    <a:lumMod val="65000"/>
                    <a:lumOff val="35000"/>
                  </a:schemeClr>
                </a:solidFill>
                <a:latin typeface="Arial Narrow" pitchFamily="34" charset="0"/>
              </a:rPr>
              <a:t>, przez którego, zgodnie z praktycznym ujęciem, </a:t>
            </a:r>
            <a:r>
              <a:rPr lang="pl-PL" sz="1800" b="1" dirty="0" smtClean="0">
                <a:solidFill>
                  <a:schemeClr val="tx1">
                    <a:lumMod val="65000"/>
                    <a:lumOff val="35000"/>
                  </a:schemeClr>
                </a:solidFill>
                <a:latin typeface="Arial Narrow" pitchFamily="34" charset="0"/>
              </a:rPr>
              <a:t>należy rozumieć pracownika kierującego zespołem pracowników wyodrębnionej organizacyjnie jednostki</a:t>
            </a:r>
            <a:r>
              <a:rPr lang="pl-PL" sz="1800" dirty="0" smtClean="0">
                <a:solidFill>
                  <a:schemeClr val="tx1">
                    <a:lumMod val="65000"/>
                    <a:lumOff val="35000"/>
                  </a:schemeClr>
                </a:solidFill>
                <a:latin typeface="Arial Narrow" pitchFamily="34" charset="0"/>
              </a:rPr>
              <a:t>.</a:t>
            </a:r>
          </a:p>
          <a:p>
            <a:pPr algn="just">
              <a:spcBef>
                <a:spcPts val="1200"/>
              </a:spcBef>
            </a:pPr>
            <a:r>
              <a:rPr lang="pl-PL" sz="1800" dirty="0" smtClean="0">
                <a:solidFill>
                  <a:schemeClr val="tx1">
                    <a:lumMod val="65000"/>
                    <a:lumOff val="35000"/>
                  </a:schemeClr>
                </a:solidFill>
                <a:latin typeface="Arial Narrow" pitchFamily="34" charset="0"/>
              </a:rPr>
              <a:t>Pracodawca może jednak udzielić im czasu wolnego od pracy w zamian za pracę </a:t>
            </a:r>
            <a:br>
              <a:rPr lang="pl-PL" sz="1800" dirty="0" smtClean="0">
                <a:solidFill>
                  <a:schemeClr val="tx1">
                    <a:lumMod val="65000"/>
                    <a:lumOff val="35000"/>
                  </a:schemeClr>
                </a:solidFill>
                <a:latin typeface="Arial Narrow" pitchFamily="34" charset="0"/>
              </a:rPr>
            </a:br>
            <a:r>
              <a:rPr lang="pl-PL" sz="1800" dirty="0" smtClean="0">
                <a:solidFill>
                  <a:schemeClr val="tx1">
                    <a:lumMod val="65000"/>
                    <a:lumOff val="35000"/>
                  </a:schemeClr>
                </a:solidFill>
                <a:latin typeface="Arial Narrow" pitchFamily="34" charset="0"/>
              </a:rPr>
              <a:t>w nadgodzinach. W takim przypadku czas nieobecności kierownika w pracy powinien być uznany za nieobecność.</a:t>
            </a:r>
          </a:p>
          <a:p>
            <a:pPr algn="just">
              <a:spcBef>
                <a:spcPts val="1200"/>
              </a:spcBef>
            </a:pPr>
            <a:r>
              <a:rPr lang="pl-PL" sz="1800" dirty="0" smtClean="0">
                <a:solidFill>
                  <a:schemeClr val="tx1">
                    <a:lumMod val="65000"/>
                    <a:lumOff val="35000"/>
                  </a:schemeClr>
                </a:solidFill>
                <a:latin typeface="Arial Narrow" pitchFamily="34" charset="0"/>
              </a:rPr>
              <a:t> </a:t>
            </a:r>
          </a:p>
          <a:p>
            <a:pPr algn="just">
              <a:spcBef>
                <a:spcPts val="1200"/>
              </a:spcBef>
            </a:pPr>
            <a:r>
              <a:rPr lang="pl-PL" sz="1800" dirty="0" smtClean="0">
                <a:latin typeface="Arial Narrow" pitchFamily="34" charset="0"/>
              </a:rPr>
              <a:t/>
            </a:r>
            <a:br>
              <a:rPr lang="pl-PL" sz="1800" dirty="0" smtClean="0">
                <a:latin typeface="Arial Narrow" pitchFamily="34" charset="0"/>
              </a:rPr>
            </a:br>
            <a:r>
              <a:rPr lang="pl-PL" sz="1800" dirty="0" smtClean="0">
                <a:latin typeface="Arial Narrow" pitchFamily="34" charset="0"/>
              </a:rPr>
              <a:t>.</a:t>
            </a:r>
          </a:p>
          <a:p>
            <a:pPr algn="just">
              <a:spcBef>
                <a:spcPts val="1200"/>
              </a:spcBef>
            </a:pPr>
            <a:r>
              <a:rPr lang="pl-PL" sz="1800" dirty="0" smtClean="0">
                <a:latin typeface="Arial Narrow" pitchFamily="34" charset="0"/>
              </a:rPr>
              <a:t> </a:t>
            </a:r>
            <a:endParaRPr lang="pl-PL" sz="18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32</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83568" y="285728"/>
            <a:ext cx="777240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 Kiedy dyrektorowi lub kierownikowi przysługuje wynagrodzenie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za nadgodziny [2] </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57224" y="1412776"/>
            <a:ext cx="7500990" cy="4587992"/>
          </a:xfrm>
        </p:spPr>
        <p:txBody>
          <a:bodyPr>
            <a:noAutofit/>
          </a:bodyPr>
          <a:lstStyle/>
          <a:p>
            <a:pPr algn="just">
              <a:spcBef>
                <a:spcPts val="1200"/>
              </a:spcBef>
            </a:pPr>
            <a:r>
              <a:rPr lang="pl-PL" sz="1800" b="1" dirty="0" smtClean="0">
                <a:solidFill>
                  <a:schemeClr val="accent1">
                    <a:lumMod val="75000"/>
                  </a:schemeClr>
                </a:solidFill>
                <a:latin typeface="Arial Narrow" pitchFamily="34" charset="0"/>
              </a:rPr>
              <a:t>Zasada (art. 151</a:t>
            </a:r>
            <a:r>
              <a:rPr lang="pl-PL" sz="1800" b="1" baseline="30000" dirty="0" smtClean="0">
                <a:solidFill>
                  <a:schemeClr val="accent1">
                    <a:lumMod val="75000"/>
                  </a:schemeClr>
                </a:solidFill>
                <a:latin typeface="Arial Narrow" pitchFamily="34" charset="0"/>
              </a:rPr>
              <a:t>4</a:t>
            </a:r>
            <a:r>
              <a:rPr lang="pl-PL" sz="1800" b="1" dirty="0" smtClean="0">
                <a:solidFill>
                  <a:schemeClr val="accent1">
                    <a:lumMod val="75000"/>
                  </a:schemeClr>
                </a:solidFill>
                <a:latin typeface="Arial Narrow" pitchFamily="34" charset="0"/>
              </a:rPr>
              <a:t> § 1 </a:t>
            </a:r>
            <a:r>
              <a:rPr lang="pl-PL" sz="1800" b="1" dirty="0" err="1" smtClean="0">
                <a:solidFill>
                  <a:schemeClr val="accent1">
                    <a:lumMod val="75000"/>
                  </a:schemeClr>
                </a:solidFill>
                <a:latin typeface="Arial Narrow" pitchFamily="34" charset="0"/>
              </a:rPr>
              <a:t>k.p</a:t>
            </a:r>
            <a:r>
              <a:rPr lang="pl-PL" sz="1800" b="1" dirty="0" smtClean="0">
                <a:solidFill>
                  <a:schemeClr val="accent1">
                    <a:lumMod val="75000"/>
                  </a:schemeClr>
                </a:solidFill>
                <a:latin typeface="Arial Narrow" pitchFamily="34" charset="0"/>
              </a:rPr>
              <a:t>.): </a:t>
            </a:r>
            <a:endParaRPr lang="pl-PL" sz="1800" dirty="0" smtClean="0">
              <a:solidFill>
                <a:schemeClr val="accent1">
                  <a:lumMod val="75000"/>
                </a:schemeClr>
              </a:solidFill>
              <a:latin typeface="Arial Narrow" pitchFamily="34" charset="0"/>
            </a:endParaRPr>
          </a:p>
          <a:p>
            <a:pPr algn="just">
              <a:spcBef>
                <a:spcPts val="1200"/>
              </a:spcBef>
            </a:pPr>
            <a:r>
              <a:rPr lang="pl-PL" sz="1600" b="1" dirty="0" smtClean="0">
                <a:solidFill>
                  <a:schemeClr val="tx1">
                    <a:lumMod val="65000"/>
                    <a:lumOff val="35000"/>
                  </a:schemeClr>
                </a:solidFill>
                <a:latin typeface="Arial Narrow" pitchFamily="34" charset="0"/>
              </a:rPr>
              <a:t>Pracownicy zarządzający w imieniu pracodawcy zakładem pracy</a:t>
            </a:r>
            <a:r>
              <a:rPr lang="pl-PL" sz="1600" dirty="0" smtClean="0">
                <a:solidFill>
                  <a:schemeClr val="tx1">
                    <a:lumMod val="65000"/>
                    <a:lumOff val="35000"/>
                  </a:schemeClr>
                </a:solidFill>
                <a:latin typeface="Arial Narrow" pitchFamily="34" charset="0"/>
              </a:rPr>
              <a:t> i </a:t>
            </a:r>
            <a:r>
              <a:rPr lang="pl-PL" sz="1600" b="1" dirty="0" smtClean="0">
                <a:solidFill>
                  <a:schemeClr val="tx1">
                    <a:lumMod val="65000"/>
                    <a:lumOff val="35000"/>
                  </a:schemeClr>
                </a:solidFill>
                <a:latin typeface="Arial Narrow" pitchFamily="34" charset="0"/>
              </a:rPr>
              <a:t>kierownicy wyodrębnionych komórek organizacyjnych </a:t>
            </a:r>
            <a:r>
              <a:rPr lang="pl-PL" sz="1600" dirty="0" smtClean="0">
                <a:solidFill>
                  <a:schemeClr val="tx1">
                    <a:lumMod val="65000"/>
                    <a:lumOff val="35000"/>
                  </a:schemeClr>
                </a:solidFill>
                <a:latin typeface="Arial Narrow" pitchFamily="34" charset="0"/>
              </a:rPr>
              <a:t>wykonują, w razie konieczności, pracę poza normalnymi godzinami pracy </a:t>
            </a:r>
            <a:r>
              <a:rPr lang="pl-PL" sz="1600" b="1" dirty="0" smtClean="0">
                <a:solidFill>
                  <a:schemeClr val="tx1">
                    <a:lumMod val="65000"/>
                    <a:lumOff val="35000"/>
                  </a:schemeClr>
                </a:solidFill>
                <a:latin typeface="Arial Narrow" pitchFamily="34" charset="0"/>
              </a:rPr>
              <a:t>bez prawa do wynagrodzenia oraz dodatku z tytułu pracy w godzinach nadliczbowych</a:t>
            </a:r>
            <a:r>
              <a:rPr lang="pl-PL" sz="1600" dirty="0" smtClean="0">
                <a:solidFill>
                  <a:schemeClr val="tx1">
                    <a:lumMod val="65000"/>
                    <a:lumOff val="35000"/>
                  </a:schemeClr>
                </a:solidFill>
                <a:latin typeface="Arial Narrow" pitchFamily="34" charset="0"/>
              </a:rPr>
              <a:t>. </a:t>
            </a:r>
          </a:p>
          <a:p>
            <a:pPr algn="just">
              <a:spcBef>
                <a:spcPts val="1200"/>
              </a:spcBef>
            </a:pPr>
            <a:r>
              <a:rPr lang="pl-PL" sz="1600" b="1" u="sng" dirty="0" smtClean="0">
                <a:solidFill>
                  <a:srgbClr val="D31B77"/>
                </a:solidFill>
                <a:latin typeface="Arial Narrow" pitchFamily="34" charset="0"/>
              </a:rPr>
              <a:t>Wyjątki:</a:t>
            </a:r>
          </a:p>
          <a:p>
            <a:pPr marL="342900" indent="-342900" algn="just">
              <a:spcBef>
                <a:spcPts val="1200"/>
              </a:spcBef>
              <a:buClr>
                <a:schemeClr val="tx2">
                  <a:lumMod val="75000"/>
                </a:schemeClr>
              </a:buClr>
              <a:buFont typeface="+mj-lt"/>
              <a:buAutoNum type="arabicParenR"/>
            </a:pPr>
            <a:r>
              <a:rPr lang="pl-PL" sz="1600" b="1" dirty="0" smtClean="0">
                <a:solidFill>
                  <a:schemeClr val="tx2">
                    <a:lumMod val="75000"/>
                  </a:schemeClr>
                </a:solidFill>
                <a:latin typeface="Arial Narrow" pitchFamily="34" charset="0"/>
              </a:rPr>
              <a:t>Kierownikom </a:t>
            </a:r>
            <a:r>
              <a:rPr lang="pl-PL" sz="1600" b="1" dirty="0" smtClean="0">
                <a:solidFill>
                  <a:schemeClr val="tx2">
                    <a:lumMod val="75000"/>
                  </a:schemeClr>
                </a:solidFill>
                <a:latin typeface="Arial Narrow" pitchFamily="34" charset="0"/>
              </a:rPr>
              <a:t>wyodrębnionych komórek organizacyjnych, ale nie pracownikom zarządzającym zakładem pracy</a:t>
            </a:r>
            <a:r>
              <a:rPr lang="pl-PL" sz="1600" dirty="0" smtClean="0">
                <a:solidFill>
                  <a:schemeClr val="tx2">
                    <a:lumMod val="75000"/>
                  </a:schemeClr>
                </a:solidFill>
                <a:latin typeface="Arial Narrow" pitchFamily="34" charset="0"/>
              </a:rPr>
              <a:t>, </a:t>
            </a:r>
            <a:r>
              <a:rPr lang="pl-PL" sz="1600" b="1" dirty="0" smtClean="0">
                <a:solidFill>
                  <a:schemeClr val="tx2">
                    <a:lumMod val="75000"/>
                  </a:schemeClr>
                </a:solidFill>
                <a:latin typeface="Arial Narrow" pitchFamily="34" charset="0"/>
              </a:rPr>
              <a:t>za pracę w godzinach nadliczbowych przypadających w niedzielę i święto</a:t>
            </a:r>
            <a:r>
              <a:rPr lang="pl-PL" sz="1600" dirty="0" smtClean="0">
                <a:solidFill>
                  <a:schemeClr val="tx2">
                    <a:lumMod val="75000"/>
                  </a:schemeClr>
                </a:solidFill>
                <a:latin typeface="Arial Narrow" pitchFamily="34" charset="0"/>
              </a:rPr>
              <a:t> </a:t>
            </a:r>
            <a:r>
              <a:rPr lang="pl-PL" sz="1600" dirty="0" smtClean="0">
                <a:solidFill>
                  <a:schemeClr val="tx1">
                    <a:lumMod val="65000"/>
                    <a:lumOff val="35000"/>
                  </a:schemeClr>
                </a:solidFill>
                <a:latin typeface="Arial Narrow" pitchFamily="34" charset="0"/>
              </a:rPr>
              <a:t>przysługuje prawo do wynagrodzenia oraz dodatku z tytułu pracy w godzinach nadliczbowych, jeżeli w zamian za pracę w takim dniu nie otrzymali innego dnia wolnego od pracy. Wynika z tego więc, że za pracę w godzinach nadliczbowych przypadających w niedzielę lub święto kierownikowi wyodrębnionej komórki organizacyjnej powinien być w pierwszej kolejności udzielony dzień wolny od pracy. Jeżeli zaś taka forma rekompensaty jest niemożliwa, to należy mu wypłacić wynagrodzenie powiększone o 100% dodatek. </a:t>
            </a:r>
          </a:p>
          <a:p>
            <a:pPr algn="just">
              <a:spcBef>
                <a:spcPts val="1200"/>
              </a:spcBef>
            </a:pPr>
            <a:endParaRPr lang="pl-PL" sz="1400" b="1" dirty="0" smtClean="0">
              <a:latin typeface="Arial Narrow" pitchFamily="34" charset="0"/>
            </a:endParaRPr>
          </a:p>
          <a:p>
            <a:pPr algn="just">
              <a:spcBef>
                <a:spcPts val="1200"/>
              </a:spcBef>
            </a:pPr>
            <a:r>
              <a:rPr lang="pl-PL" sz="1400" dirty="0" smtClean="0">
                <a:latin typeface="Arial Narrow" pitchFamily="34" charset="0"/>
              </a:rPr>
              <a:t> </a:t>
            </a:r>
          </a:p>
          <a:p>
            <a:pPr algn="just">
              <a:spcBef>
                <a:spcPts val="1200"/>
              </a:spcBef>
            </a:pPr>
            <a:r>
              <a:rPr lang="pl-PL" sz="1400" dirty="0" smtClean="0">
                <a:latin typeface="Arial Narrow" pitchFamily="34" charset="0"/>
              </a:rPr>
              <a:t/>
            </a:r>
            <a:br>
              <a:rPr lang="pl-PL" sz="1400" dirty="0" smtClean="0">
                <a:latin typeface="Arial Narrow" pitchFamily="34" charset="0"/>
              </a:rPr>
            </a:br>
            <a:r>
              <a:rPr lang="pl-PL" sz="1400" dirty="0" smtClean="0">
                <a:latin typeface="Arial Narrow" pitchFamily="34" charset="0"/>
              </a:rPr>
              <a:t>.</a:t>
            </a:r>
          </a:p>
          <a:p>
            <a:pPr algn="just">
              <a:spcBef>
                <a:spcPts val="1200"/>
              </a:spcBef>
            </a:pPr>
            <a:r>
              <a:rPr lang="pl-PL" sz="1400" dirty="0" smtClean="0">
                <a:latin typeface="Arial Narrow" pitchFamily="34" charset="0"/>
              </a:rPr>
              <a:t> </a:t>
            </a: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33</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500042"/>
            <a:ext cx="750099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 Kiedy dyrektorowi lub kierownikowi przysługuje wynagrodzenie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za nadgodziny [3] </a:t>
            </a:r>
            <a:r>
              <a:rPr lang="pl-PL" sz="2200" b="1" dirty="0">
                <a:solidFill>
                  <a:srgbClr val="D31B77"/>
                </a:solidFill>
                <a:latin typeface="Arial Narrow" pitchFamily="34" charset="0"/>
              </a:rPr>
              <a:t/>
            </a:r>
            <a:br>
              <a:rPr lang="pl-PL" sz="2200" b="1" dirty="0">
                <a:solidFill>
                  <a:srgbClr val="D31B77"/>
                </a:solidFill>
                <a:latin typeface="Arial Narrow" pitchFamily="34" charset="0"/>
              </a:rPr>
            </a:b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85786" y="1844824"/>
            <a:ext cx="7715304" cy="3500462"/>
          </a:xfrm>
        </p:spPr>
        <p:txBody>
          <a:bodyPr>
            <a:noAutofit/>
          </a:bodyPr>
          <a:lstStyle/>
          <a:p>
            <a:pPr marL="342900" lvl="1" indent="-342900" algn="l">
              <a:spcBef>
                <a:spcPts val="1200"/>
              </a:spcBef>
              <a:buClr>
                <a:schemeClr val="tx2">
                  <a:lumMod val="75000"/>
                </a:schemeClr>
              </a:buClr>
              <a:buFont typeface="+mj-lt"/>
              <a:buAutoNum type="arabicParenR" startAt="2"/>
            </a:pPr>
            <a:r>
              <a:rPr lang="pl-PL" sz="1600" b="1" dirty="0" smtClean="0">
                <a:solidFill>
                  <a:schemeClr val="tx2">
                    <a:lumMod val="75000"/>
                  </a:schemeClr>
                </a:solidFill>
                <a:latin typeface="Arial Narrow" pitchFamily="34" charset="0"/>
              </a:rPr>
              <a:t>Wadliwa </a:t>
            </a:r>
            <a:r>
              <a:rPr lang="pl-PL" sz="1600" b="1" dirty="0" smtClean="0">
                <a:solidFill>
                  <a:schemeClr val="tx2">
                    <a:lumMod val="75000"/>
                  </a:schemeClr>
                </a:solidFill>
                <a:latin typeface="Arial Narrow" pitchFamily="34" charset="0"/>
              </a:rPr>
              <a:t>organizacja pracy gwarantuje wynagrodzenie za nadgodziny</a:t>
            </a:r>
          </a:p>
          <a:p>
            <a:pPr algn="just">
              <a:spcBef>
                <a:spcPts val="1200"/>
              </a:spcBef>
            </a:pPr>
            <a:r>
              <a:rPr lang="pl-PL" sz="1600" dirty="0" smtClean="0">
                <a:solidFill>
                  <a:schemeClr val="tx1">
                    <a:lumMod val="65000"/>
                    <a:lumOff val="35000"/>
                  </a:schemeClr>
                </a:solidFill>
                <a:latin typeface="Arial Narrow" pitchFamily="34" charset="0"/>
              </a:rPr>
              <a:t>Zgodnie z orzecznictwem osoby zatrudnione na stanowiskach kierowniczych nie mogą być pozbawione prawa do dodatkowego </a:t>
            </a:r>
            <a:r>
              <a:rPr lang="pl-PL" sz="1600" b="1" dirty="0" smtClean="0">
                <a:solidFill>
                  <a:schemeClr val="tx1">
                    <a:lumMod val="65000"/>
                    <a:lumOff val="35000"/>
                  </a:schemeClr>
                </a:solidFill>
                <a:latin typeface="Arial Narrow" pitchFamily="34" charset="0"/>
              </a:rPr>
              <a:t>wynagrodzenia za pracę w godzinach nadliczbowych</a:t>
            </a:r>
            <a:r>
              <a:rPr lang="pl-PL" sz="1600" dirty="0" smtClean="0">
                <a:solidFill>
                  <a:schemeClr val="tx1">
                    <a:lumMod val="65000"/>
                    <a:lumOff val="35000"/>
                  </a:schemeClr>
                </a:solidFill>
                <a:latin typeface="Arial Narrow" pitchFamily="34" charset="0"/>
              </a:rPr>
              <a:t>, jeżeli </a:t>
            </a:r>
            <a:r>
              <a:rPr lang="pl-PL" sz="1600" b="1" dirty="0" smtClean="0">
                <a:solidFill>
                  <a:schemeClr val="tx1">
                    <a:lumMod val="65000"/>
                    <a:lumOff val="35000"/>
                  </a:schemeClr>
                </a:solidFill>
                <a:latin typeface="Arial Narrow" pitchFamily="34" charset="0"/>
              </a:rPr>
              <a:t>wskutek niezależnej od nich wadliwej organizacji pracy</a:t>
            </a:r>
            <a:r>
              <a:rPr lang="pl-PL" sz="1600" dirty="0" smtClean="0">
                <a:solidFill>
                  <a:schemeClr val="tx1">
                    <a:lumMod val="65000"/>
                    <a:lumOff val="35000"/>
                  </a:schemeClr>
                </a:solidFill>
                <a:latin typeface="Arial Narrow" pitchFamily="34" charset="0"/>
              </a:rPr>
              <a:t> są zmuszone do systematycznego przekraczania obowiązujących norm czasu pracy. </a:t>
            </a:r>
          </a:p>
          <a:p>
            <a:pPr algn="just">
              <a:spcBef>
                <a:spcPts val="1200"/>
              </a:spcBef>
            </a:pPr>
            <a:r>
              <a:rPr lang="pl-PL" sz="1600" b="1" dirty="0" smtClean="0">
                <a:solidFill>
                  <a:schemeClr val="tx1">
                    <a:lumMod val="65000"/>
                    <a:lumOff val="35000"/>
                  </a:schemeClr>
                </a:solidFill>
                <a:latin typeface="Arial Narrow" pitchFamily="34" charset="0"/>
              </a:rPr>
              <a:t>Czas pracy osób zatrudnionych na stanowiskach kierowniczych powinien być bowiem planowany w taki sposób, aby mogli oni wykonać swoje zadania w normalnym czasie pracy</a:t>
            </a:r>
            <a:r>
              <a:rPr lang="pl-PL" sz="1600" dirty="0" smtClean="0">
                <a:solidFill>
                  <a:schemeClr val="tx1">
                    <a:lumMod val="65000"/>
                    <a:lumOff val="35000"/>
                  </a:schemeClr>
                </a:solidFill>
                <a:latin typeface="Arial Narrow" pitchFamily="34" charset="0"/>
              </a:rPr>
              <a:t>. Jeżeli przekroczenie powszechnie obowiązujących norm czasu pracy następuje wskutek niezależnej od nich wadliwej organizacji pracy, to fakt ten nie pozbawia kierowników wyodrębnionych komórek organizacyjnych prawa ubiegania się o wypłatę wynagrodzenia za pracę w godzinach nadliczbowych.</a:t>
            </a:r>
          </a:p>
          <a:p>
            <a:pPr algn="just">
              <a:spcBef>
                <a:spcPts val="1200"/>
              </a:spcBef>
            </a:pPr>
            <a:endParaRPr lang="pl-PL" sz="1600" b="1" dirty="0" smtClean="0">
              <a:latin typeface="Arial Narrow" pitchFamily="34" charset="0"/>
            </a:endParaRPr>
          </a:p>
          <a:p>
            <a:pPr algn="just">
              <a:spcBef>
                <a:spcPts val="1200"/>
              </a:spcBef>
            </a:pPr>
            <a:r>
              <a:rPr lang="pl-PL" sz="1600" dirty="0" smtClean="0">
                <a:latin typeface="Arial Narrow" pitchFamily="34" charset="0"/>
              </a:rPr>
              <a:t> </a:t>
            </a:r>
            <a:endParaRPr lang="pl-PL" sz="1400" dirty="0" smtClean="0">
              <a:latin typeface="Arial Narrow" pitchFamily="34" charset="0"/>
            </a:endParaRPr>
          </a:p>
          <a:p>
            <a:pPr algn="just">
              <a:spcBef>
                <a:spcPts val="1200"/>
              </a:spcBef>
            </a:pPr>
            <a:r>
              <a:rPr lang="pl-PL" sz="1400" dirty="0" smtClean="0">
                <a:latin typeface="Arial Narrow" pitchFamily="34" charset="0"/>
              </a:rPr>
              <a:t/>
            </a:r>
            <a:br>
              <a:rPr lang="pl-PL" sz="1400" dirty="0" smtClean="0">
                <a:latin typeface="Arial Narrow" pitchFamily="34" charset="0"/>
              </a:rPr>
            </a:br>
            <a:r>
              <a:rPr lang="pl-PL" sz="1400" dirty="0" smtClean="0">
                <a:latin typeface="Arial Narrow" pitchFamily="34" charset="0"/>
              </a:rPr>
              <a:t>.</a:t>
            </a:r>
          </a:p>
          <a:p>
            <a:pPr algn="just">
              <a:spcBef>
                <a:spcPts val="1200"/>
              </a:spcBef>
            </a:pPr>
            <a:r>
              <a:rPr lang="pl-PL" sz="1400" dirty="0" smtClean="0">
                <a:latin typeface="Arial Narrow" pitchFamily="34" charset="0"/>
              </a:rPr>
              <a:t> </a:t>
            </a: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34</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500042"/>
            <a:ext cx="750099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 Praca w godzinach nadliczbowych w zadaniowym czasie pracy  </a:t>
            </a:r>
            <a:br>
              <a:rPr lang="pl-PL" sz="2200" b="1" dirty="0" smtClean="0">
                <a:solidFill>
                  <a:srgbClr val="D31B77"/>
                </a:solidFill>
                <a:latin typeface="Arial Narrow" pitchFamily="34" charset="0"/>
              </a:rPr>
            </a:br>
            <a:endParaRPr lang="pl-PL" sz="2200" b="1" dirty="0" smtClean="0">
              <a:solidFill>
                <a:srgbClr val="D31B77"/>
              </a:solidFill>
              <a:latin typeface="Arial Narrow" pitchFamily="34" charset="0"/>
            </a:endParaRPr>
          </a:p>
        </p:txBody>
      </p:sp>
      <p:sp>
        <p:nvSpPr>
          <p:cNvPr id="3" name="Podtytuł 2"/>
          <p:cNvSpPr>
            <a:spLocks noGrp="1"/>
          </p:cNvSpPr>
          <p:nvPr>
            <p:ph type="subTitle" idx="1"/>
          </p:nvPr>
        </p:nvSpPr>
        <p:spPr>
          <a:xfrm>
            <a:off x="714348" y="1714488"/>
            <a:ext cx="7715304" cy="3929090"/>
          </a:xfrm>
        </p:spPr>
        <p:txBody>
          <a:bodyPr>
            <a:noAutofit/>
          </a:bodyPr>
          <a:lstStyle/>
          <a:p>
            <a:pPr marL="342900" lvl="0" indent="-342900" algn="just">
              <a:spcBef>
                <a:spcPts val="1200"/>
              </a:spcBef>
              <a:buClr>
                <a:srgbClr val="D31B77"/>
              </a:buClr>
              <a:buFont typeface="Wingdings" pitchFamily="2" charset="2"/>
              <a:buChar char="ü"/>
            </a:pPr>
            <a:r>
              <a:rPr lang="pl-PL" sz="1800" dirty="0" smtClean="0">
                <a:solidFill>
                  <a:schemeClr val="tx1">
                    <a:lumMod val="65000"/>
                    <a:lumOff val="35000"/>
                  </a:schemeClr>
                </a:solidFill>
                <a:latin typeface="Arial Narrow" pitchFamily="34" charset="0"/>
              </a:rPr>
              <a:t>Praca przy wykonywaniu zadań, których zakres został tak określony, że nie jest możliwe ich wykonanie w normalnym czasie pracy (8 godzin dziennie i 40 godzin tygodniowo, przy zachowaniu przeciętnego 5-dniowego tygodnia pracy w okresie rozliczeniowym).</a:t>
            </a:r>
          </a:p>
          <a:p>
            <a:pPr marL="342900" lvl="0" indent="-342900" algn="just">
              <a:spcBef>
                <a:spcPts val="1200"/>
              </a:spcBef>
              <a:buClr>
                <a:srgbClr val="D31B77"/>
              </a:buClr>
              <a:buFont typeface="Wingdings" pitchFamily="2" charset="2"/>
              <a:buChar char="ü"/>
            </a:pPr>
            <a:r>
              <a:rPr lang="pl-PL" sz="1800" dirty="0" smtClean="0">
                <a:solidFill>
                  <a:schemeClr val="tx1">
                    <a:lumMod val="65000"/>
                    <a:lumOff val="35000"/>
                  </a:schemeClr>
                </a:solidFill>
                <a:latin typeface="Arial Narrow" pitchFamily="34" charset="0"/>
              </a:rPr>
              <a:t>Samo nazwanie systemu czasu pracy systemem zadaniowym nie zwalnia pracodawcy z obowiązku stosowania przepisów o godzinach nadliczbowych, np. jeżeli wadliwie organizuje pracę lub zleca za dużo zadań.</a:t>
            </a:r>
          </a:p>
          <a:p>
            <a:pPr marL="342900" lvl="0" indent="-342900" algn="just">
              <a:spcBef>
                <a:spcPts val="1200"/>
              </a:spcBef>
              <a:buClr>
                <a:srgbClr val="D31B77"/>
              </a:buClr>
              <a:buFont typeface="Wingdings" pitchFamily="2" charset="2"/>
              <a:buChar char="ü"/>
            </a:pPr>
            <a:r>
              <a:rPr lang="pl-PL" sz="1800" dirty="0" smtClean="0">
                <a:solidFill>
                  <a:schemeClr val="tx1">
                    <a:lumMod val="65000"/>
                    <a:lumOff val="35000"/>
                  </a:schemeClr>
                </a:solidFill>
                <a:latin typeface="Arial Narrow" pitchFamily="34" charset="0"/>
              </a:rPr>
              <a:t>Nie będzie stanowić pracy nadliczbowej praca, która jest wykonywana wprawdzie z przekroczeniem norm, ale jednak przekroczenie to zostało spowodowane przyczynami leżącymi wyłącznie po stronie pracownika (np. jego niską efektywnością).</a:t>
            </a:r>
            <a:r>
              <a:rPr lang="pl-PL" sz="1800" b="1" i="1" dirty="0" smtClean="0">
                <a:solidFill>
                  <a:schemeClr val="tx1">
                    <a:lumMod val="65000"/>
                    <a:lumOff val="35000"/>
                  </a:schemeClr>
                </a:solidFill>
                <a:latin typeface="Arial Narrow" pitchFamily="34" charset="0"/>
              </a:rPr>
              <a:t/>
            </a:r>
            <a:br>
              <a:rPr lang="pl-PL" sz="1800" b="1" i="1" dirty="0" smtClean="0">
                <a:solidFill>
                  <a:schemeClr val="tx1">
                    <a:lumMod val="65000"/>
                    <a:lumOff val="35000"/>
                  </a:schemeClr>
                </a:solidFill>
                <a:latin typeface="Arial Narrow" pitchFamily="34" charset="0"/>
              </a:rPr>
            </a:br>
            <a:endParaRPr lang="pl-PL" sz="1800" b="1" dirty="0" smtClean="0">
              <a:solidFill>
                <a:schemeClr val="tx1">
                  <a:lumMod val="65000"/>
                  <a:lumOff val="35000"/>
                </a:schemeClr>
              </a:solidFill>
              <a:latin typeface="Arial Narrow" pitchFamily="34" charset="0"/>
            </a:endParaRPr>
          </a:p>
          <a:p>
            <a:pPr algn="just">
              <a:spcBef>
                <a:spcPts val="1200"/>
              </a:spcBef>
            </a:pPr>
            <a:r>
              <a:rPr lang="pl-PL" sz="1800" dirty="0" smtClean="0">
                <a:solidFill>
                  <a:schemeClr val="tx1">
                    <a:lumMod val="65000"/>
                    <a:lumOff val="35000"/>
                  </a:schemeClr>
                </a:solidFill>
                <a:latin typeface="Arial Narrow" pitchFamily="34" charset="0"/>
              </a:rPr>
              <a:t> </a:t>
            </a:r>
          </a:p>
          <a:p>
            <a:pPr algn="just">
              <a:spcBef>
                <a:spcPts val="1200"/>
              </a:spcBef>
            </a:pPr>
            <a:r>
              <a:rPr lang="pl-PL" sz="1400" dirty="0" smtClean="0">
                <a:latin typeface="Arial Narrow" pitchFamily="34" charset="0"/>
              </a:rPr>
              <a:t/>
            </a:r>
            <a:br>
              <a:rPr lang="pl-PL" sz="1400" dirty="0" smtClean="0">
                <a:latin typeface="Arial Narrow" pitchFamily="34" charset="0"/>
              </a:rPr>
            </a:br>
            <a:r>
              <a:rPr lang="pl-PL" sz="1400" dirty="0" smtClean="0">
                <a:latin typeface="Arial Narrow" pitchFamily="34" charset="0"/>
              </a:rPr>
              <a:t>.</a:t>
            </a:r>
          </a:p>
          <a:p>
            <a:pPr algn="just">
              <a:spcBef>
                <a:spcPts val="1200"/>
              </a:spcBef>
            </a:pPr>
            <a:r>
              <a:rPr lang="pl-PL" sz="1400" dirty="0" smtClean="0">
                <a:latin typeface="Arial Narrow" pitchFamily="34" charset="0"/>
              </a:rPr>
              <a:t> </a:t>
            </a: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35</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500042"/>
            <a:ext cx="7500990" cy="428628"/>
          </a:xfrm>
        </p:spPr>
        <p:txBody>
          <a:bodyPr>
            <a:noAutofit/>
          </a:bodyPr>
          <a:lstStyle/>
          <a:p>
            <a:r>
              <a:rPr lang="pl-PL" sz="2200" b="1" dirty="0" smtClean="0">
                <a:solidFill>
                  <a:srgbClr val="D31B77"/>
                </a:solidFill>
                <a:latin typeface="Arial Narrow" pitchFamily="34" charset="0"/>
              </a:rPr>
              <a:t> </a:t>
            </a:r>
            <a:r>
              <a:rPr lang="pl-PL" sz="2200" b="1" dirty="0" smtClean="0">
                <a:solidFill>
                  <a:srgbClr val="D31B77"/>
                </a:solidFill>
                <a:latin typeface="Arial Narrow" pitchFamily="34" charset="0"/>
              </a:rPr>
              <a:t>Praca w godzinach nadliczbowych jest rekompensowana: </a:t>
            </a:r>
          </a:p>
        </p:txBody>
      </p:sp>
      <p:sp>
        <p:nvSpPr>
          <p:cNvPr id="3" name="Podtytuł 2"/>
          <p:cNvSpPr>
            <a:spLocks noGrp="1"/>
          </p:cNvSpPr>
          <p:nvPr>
            <p:ph type="subTitle" idx="1"/>
          </p:nvPr>
        </p:nvSpPr>
        <p:spPr>
          <a:xfrm>
            <a:off x="714348" y="1071546"/>
            <a:ext cx="7715304" cy="5072098"/>
          </a:xfrm>
        </p:spPr>
        <p:txBody>
          <a:bodyPr>
            <a:noAutofit/>
          </a:bodyPr>
          <a:lstStyle/>
          <a:p>
            <a:pPr marL="342900" lvl="0" indent="-342900" algn="just">
              <a:spcBef>
                <a:spcPts val="1200"/>
              </a:spcBef>
              <a:buClr>
                <a:srgbClr val="CC0066"/>
              </a:buClr>
              <a:buFont typeface="Wingdings" pitchFamily="2" charset="2"/>
              <a:buChar char="ü"/>
            </a:pPr>
            <a:r>
              <a:rPr lang="pl-PL" sz="1600" b="1" dirty="0" smtClean="0">
                <a:solidFill>
                  <a:schemeClr val="tx1">
                    <a:lumMod val="65000"/>
                    <a:lumOff val="35000"/>
                  </a:schemeClr>
                </a:solidFill>
                <a:latin typeface="Arial Narrow" pitchFamily="34" charset="0"/>
              </a:rPr>
              <a:t>dodatkiem </a:t>
            </a:r>
            <a:r>
              <a:rPr lang="pl-PL" sz="1600" b="1" dirty="0" smtClean="0">
                <a:solidFill>
                  <a:schemeClr val="tx1">
                    <a:lumMod val="65000"/>
                    <a:lumOff val="35000"/>
                  </a:schemeClr>
                </a:solidFill>
                <a:latin typeface="Arial Narrow" pitchFamily="34" charset="0"/>
              </a:rPr>
              <a:t>do </a:t>
            </a:r>
            <a:r>
              <a:rPr lang="pl-PL" sz="1600" b="1" dirty="0" smtClean="0">
                <a:solidFill>
                  <a:schemeClr val="tx1">
                    <a:lumMod val="65000"/>
                    <a:lumOff val="35000"/>
                  </a:schemeClr>
                </a:solidFill>
                <a:latin typeface="Arial Narrow" pitchFamily="34" charset="0"/>
              </a:rPr>
              <a:t>wynagrodzenia:</a:t>
            </a:r>
            <a:endParaRPr lang="pl-PL" sz="1600" dirty="0" smtClean="0">
              <a:solidFill>
                <a:schemeClr val="tx1">
                  <a:lumMod val="65000"/>
                  <a:lumOff val="35000"/>
                </a:schemeClr>
              </a:solidFill>
              <a:latin typeface="Arial Narrow" pitchFamily="34" charset="0"/>
            </a:endParaRPr>
          </a:p>
          <a:p>
            <a:pPr marL="800100" lvl="1" indent="-342900" algn="just">
              <a:spcBef>
                <a:spcPts val="900"/>
              </a:spcBef>
              <a:buClr>
                <a:srgbClr val="CC0066"/>
              </a:buClr>
              <a:buSzPct val="110000"/>
              <a:buFont typeface="Arial" pitchFamily="34" charset="0"/>
              <a:buChar char="•"/>
            </a:pPr>
            <a:r>
              <a:rPr lang="pl-PL" sz="1600" dirty="0" smtClean="0">
                <a:solidFill>
                  <a:schemeClr val="tx1">
                    <a:lumMod val="65000"/>
                    <a:lumOff val="35000"/>
                  </a:schemeClr>
                </a:solidFill>
                <a:latin typeface="Arial Narrow" pitchFamily="34" charset="0"/>
              </a:rPr>
              <a:t>100% za pracę: w nocy; w niedziele i święta, które są dla pracownika dniami wolnymi od pracy, zgodnie z obowiązującym go rozkładem czasu pracy; w dniu wolnym od pracy udzielonym pracownikowi w zamian za pracę w niedzielę lub święto, zgodnie z obowiązującym go rozkładem czasu pracy; w sytuacji, kiedy jest to praca wykraczająca ponad 40-godzinną tygodniową normę czasu pracy;</a:t>
            </a:r>
          </a:p>
          <a:p>
            <a:pPr marL="800100" lvl="1" indent="-342900" algn="just">
              <a:spcBef>
                <a:spcPts val="900"/>
              </a:spcBef>
              <a:buClr>
                <a:srgbClr val="CC0066"/>
              </a:buClr>
              <a:buSzPct val="110000"/>
              <a:buFont typeface="Arial" pitchFamily="34" charset="0"/>
              <a:buChar char="•"/>
            </a:pPr>
            <a:r>
              <a:rPr lang="pl-PL" sz="1600" dirty="0" smtClean="0">
                <a:solidFill>
                  <a:schemeClr val="tx1">
                    <a:lumMod val="65000"/>
                    <a:lumOff val="35000"/>
                  </a:schemeClr>
                </a:solidFill>
                <a:latin typeface="Arial Narrow" pitchFamily="34" charset="0"/>
              </a:rPr>
              <a:t>50</a:t>
            </a:r>
            <a:r>
              <a:rPr lang="pl-PL" sz="1600" dirty="0" smtClean="0">
                <a:solidFill>
                  <a:schemeClr val="tx1">
                    <a:lumMod val="65000"/>
                    <a:lumOff val="35000"/>
                  </a:schemeClr>
                </a:solidFill>
                <a:latin typeface="Arial Narrow" pitchFamily="34" charset="0"/>
              </a:rPr>
              <a:t>% wynagrodzenia za pracę w nadgodzinach przypadających w każdym innym dniu, niż ujęty przy dodatku 100%</a:t>
            </a:r>
          </a:p>
          <a:p>
            <a:pPr algn="just">
              <a:spcBef>
                <a:spcPts val="900"/>
              </a:spcBef>
            </a:pPr>
            <a:r>
              <a:rPr lang="pl-PL" sz="1600" dirty="0" smtClean="0">
                <a:solidFill>
                  <a:schemeClr val="tx1">
                    <a:lumMod val="65000"/>
                    <a:lumOff val="35000"/>
                  </a:schemeClr>
                </a:solidFill>
                <a:latin typeface="Arial Narrow" pitchFamily="34" charset="0"/>
              </a:rPr>
              <a:t>lub </a:t>
            </a:r>
          </a:p>
          <a:p>
            <a:pPr marL="342900" lvl="0" indent="-342900" algn="just">
              <a:spcBef>
                <a:spcPts val="900"/>
              </a:spcBef>
              <a:buClr>
                <a:srgbClr val="CC0066"/>
              </a:buClr>
              <a:buFont typeface="Wingdings" pitchFamily="2" charset="2"/>
              <a:buChar char="ü"/>
            </a:pPr>
            <a:r>
              <a:rPr lang="pl-PL" sz="1600" b="1" dirty="0" smtClean="0">
                <a:solidFill>
                  <a:schemeClr val="tx1">
                    <a:lumMod val="65000"/>
                    <a:lumOff val="35000"/>
                  </a:schemeClr>
                </a:solidFill>
                <a:latin typeface="Arial Narrow" pitchFamily="34" charset="0"/>
              </a:rPr>
              <a:t>udzieleniem czasu wolnego od pracy</a:t>
            </a:r>
            <a:r>
              <a:rPr lang="pl-PL" sz="1600" dirty="0" smtClean="0">
                <a:solidFill>
                  <a:schemeClr val="tx1">
                    <a:lumMod val="65000"/>
                    <a:lumOff val="35000"/>
                  </a:schemeClr>
                </a:solidFill>
                <a:latin typeface="Arial Narrow" pitchFamily="34" charset="0"/>
              </a:rPr>
              <a:t>. Data odbioru czasu wolnego (jeśli taka forma zostanie przyjęta) może przypadać aż do końca okresu rozliczeniowego, a w przypadku, kiedy o czas wolny za godziny nadliczbowe wnioskuje pracownik – nawet w następnych okresach rozliczeniowych. Jeśli wnioskuje </a:t>
            </a:r>
            <a:r>
              <a:rPr lang="pl-PL" sz="1600" b="1" dirty="0" smtClean="0">
                <a:solidFill>
                  <a:schemeClr val="tx1">
                    <a:lumMod val="65000"/>
                    <a:lumOff val="35000"/>
                  </a:schemeClr>
                </a:solidFill>
                <a:latin typeface="Arial Narrow" pitchFamily="34" charset="0"/>
              </a:rPr>
              <a:t>pracownik</a:t>
            </a:r>
            <a:r>
              <a:rPr lang="pl-PL" sz="1600" dirty="0" smtClean="0">
                <a:solidFill>
                  <a:schemeClr val="tx1">
                    <a:lumMod val="65000"/>
                    <a:lumOff val="35000"/>
                  </a:schemeClr>
                </a:solidFill>
                <a:latin typeface="Arial Narrow" pitchFamily="34" charset="0"/>
              </a:rPr>
              <a:t>, wtedy czas wolny udzielany jest </a:t>
            </a:r>
            <a:r>
              <a:rPr lang="pl-PL" sz="1600" b="1" dirty="0" smtClean="0">
                <a:solidFill>
                  <a:schemeClr val="tx1">
                    <a:lumMod val="65000"/>
                    <a:lumOff val="35000"/>
                  </a:schemeClr>
                </a:solidFill>
                <a:latin typeface="Arial Narrow" pitchFamily="34" charset="0"/>
              </a:rPr>
              <a:t>w takim samym wymiarze, ile wynosiły godziny nadliczbowe</a:t>
            </a:r>
            <a:r>
              <a:rPr lang="pl-PL" sz="1600" dirty="0" smtClean="0">
                <a:solidFill>
                  <a:schemeClr val="tx1">
                    <a:lumMod val="65000"/>
                    <a:lumOff val="35000"/>
                  </a:schemeClr>
                </a:solidFill>
                <a:latin typeface="Arial Narrow" pitchFamily="34" charset="0"/>
              </a:rPr>
              <a:t> (czyli 1:1). Jeśli udziela </a:t>
            </a:r>
            <a:r>
              <a:rPr lang="pl-PL" sz="1600" b="1" dirty="0" smtClean="0">
                <a:solidFill>
                  <a:schemeClr val="tx1">
                    <a:lumMod val="65000"/>
                    <a:lumOff val="35000"/>
                  </a:schemeClr>
                </a:solidFill>
                <a:latin typeface="Arial Narrow" pitchFamily="34" charset="0"/>
              </a:rPr>
              <a:t>pracodawca</a:t>
            </a:r>
            <a:r>
              <a:rPr lang="pl-PL" sz="1600" dirty="0" smtClean="0">
                <a:solidFill>
                  <a:schemeClr val="tx1">
                    <a:lumMod val="65000"/>
                    <a:lumOff val="35000"/>
                  </a:schemeClr>
                </a:solidFill>
                <a:latin typeface="Arial Narrow" pitchFamily="34" charset="0"/>
              </a:rPr>
              <a:t> – wymiar czasu wolnego jest </a:t>
            </a:r>
            <a:r>
              <a:rPr lang="pl-PL" sz="1600" b="1" dirty="0" smtClean="0">
                <a:solidFill>
                  <a:schemeClr val="tx1">
                    <a:lumMod val="65000"/>
                    <a:lumOff val="35000"/>
                  </a:schemeClr>
                </a:solidFill>
                <a:latin typeface="Arial Narrow" pitchFamily="34" charset="0"/>
              </a:rPr>
              <a:t>o połowę wyższy</a:t>
            </a:r>
            <a:r>
              <a:rPr lang="pl-PL" sz="1600" dirty="0" smtClean="0">
                <a:solidFill>
                  <a:schemeClr val="tx1">
                    <a:lumMod val="65000"/>
                    <a:lumOff val="35000"/>
                  </a:schemeClr>
                </a:solidFill>
                <a:latin typeface="Arial Narrow" pitchFamily="34" charset="0"/>
              </a:rPr>
              <a:t> niż wymiar nadgodzin (czyli 1:1½).</a:t>
            </a:r>
          </a:p>
          <a:p>
            <a:pPr algn="just">
              <a:spcBef>
                <a:spcPts val="2400"/>
              </a:spcBef>
            </a:pPr>
            <a:r>
              <a:rPr lang="pl-PL" sz="1600" b="1" dirty="0" smtClean="0">
                <a:solidFill>
                  <a:schemeClr val="tx1">
                    <a:lumMod val="65000"/>
                    <a:lumOff val="35000"/>
                  </a:schemeClr>
                </a:solidFill>
                <a:latin typeface="Arial Narrow" pitchFamily="34" charset="0"/>
              </a:rPr>
              <a:t>To</a:t>
            </a:r>
            <a:r>
              <a:rPr lang="pl-PL" sz="1600" b="1" dirty="0" smtClean="0">
                <a:solidFill>
                  <a:schemeClr val="tx1">
                    <a:lumMod val="65000"/>
                    <a:lumOff val="35000"/>
                  </a:schemeClr>
                </a:solidFill>
                <a:latin typeface="Arial Narrow" pitchFamily="34" charset="0"/>
              </a:rPr>
              <a:t>, w jaki sposób pracownik zostanie nagrodzony za dodatkowy czas spędzony w pracy, zależy od pracodawcy. To on podejmuje decyzję o rodzaju rekompensaty.</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dirty="0" smtClean="0">
                <a:solidFill>
                  <a:schemeClr val="tx1">
                    <a:lumMod val="65000"/>
                    <a:lumOff val="35000"/>
                  </a:schemeClr>
                </a:solidFill>
                <a:latin typeface="Arial Narrow" pitchFamily="34" charset="0"/>
              </a:rPr>
              <a:t> </a:t>
            </a:r>
          </a:p>
          <a:p>
            <a:pPr algn="just">
              <a:spcBef>
                <a:spcPts val="1200"/>
              </a:spcBef>
            </a:pPr>
            <a:r>
              <a:rPr lang="pl-PL" sz="1600" b="1" i="1" dirty="0" smtClean="0">
                <a:latin typeface="Arial Narrow" pitchFamily="34" charset="0"/>
              </a:rPr>
              <a:t/>
            </a:r>
            <a:br>
              <a:rPr lang="pl-PL" sz="1600" b="1" i="1" dirty="0" smtClean="0">
                <a:latin typeface="Arial Narrow" pitchFamily="34" charset="0"/>
              </a:rPr>
            </a:br>
            <a:endParaRPr lang="pl-PL" sz="1400" dirty="0" smtClean="0">
              <a:latin typeface="Arial Narrow" pitchFamily="34" charset="0"/>
            </a:endParaRPr>
          </a:p>
          <a:p>
            <a:pPr algn="just">
              <a:spcBef>
                <a:spcPts val="1200"/>
              </a:spcBef>
            </a:pPr>
            <a:r>
              <a:rPr lang="pl-PL" sz="1400" dirty="0" smtClean="0">
                <a:latin typeface="Arial Narrow" pitchFamily="34" charset="0"/>
              </a:rPr>
              <a:t/>
            </a:r>
            <a:br>
              <a:rPr lang="pl-PL" sz="1400" dirty="0" smtClean="0">
                <a:latin typeface="Arial Narrow" pitchFamily="34" charset="0"/>
              </a:rPr>
            </a:br>
            <a:r>
              <a:rPr lang="pl-PL" sz="1400" dirty="0" smtClean="0">
                <a:latin typeface="Arial Narrow" pitchFamily="34" charset="0"/>
              </a:rPr>
              <a:t>.</a:t>
            </a:r>
          </a:p>
          <a:p>
            <a:pPr algn="just">
              <a:spcBef>
                <a:spcPts val="1200"/>
              </a:spcBef>
            </a:pPr>
            <a:r>
              <a:rPr lang="pl-PL" sz="1400" dirty="0" smtClean="0">
                <a:latin typeface="Arial Narrow" pitchFamily="34" charset="0"/>
              </a:rPr>
              <a:t> </a:t>
            </a:r>
            <a:endParaRPr lang="pl-PL" sz="14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36</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500042"/>
            <a:ext cx="7500990" cy="941468"/>
          </a:xfrm>
        </p:spPr>
        <p:txBody>
          <a:bodyPr>
            <a:noAutofit/>
          </a:bodyPr>
          <a:lstStyle/>
          <a:p>
            <a:r>
              <a:rPr lang="pl-PL" sz="2200" b="1" dirty="0" smtClean="0">
                <a:solidFill>
                  <a:srgbClr val="D31B77"/>
                </a:solidFill>
                <a:latin typeface="Arial Narrow" pitchFamily="34" charset="0"/>
              </a:rPr>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 Praca w nadgodzinach musi być rozliczona do każdej minuty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(nie jest dopuszczalne zaokrąglanie)</a:t>
            </a:r>
            <a:br>
              <a:rPr lang="pl-PL" sz="2200" b="1" dirty="0" smtClean="0">
                <a:solidFill>
                  <a:srgbClr val="D31B77"/>
                </a:solidFill>
                <a:latin typeface="Arial Narrow" pitchFamily="34" charset="0"/>
              </a:rPr>
            </a:br>
            <a:endParaRPr lang="pl-PL" sz="2200" b="1" dirty="0" smtClean="0">
              <a:solidFill>
                <a:srgbClr val="D31B77"/>
              </a:solidFill>
              <a:latin typeface="Arial Narrow" pitchFamily="34" charset="0"/>
            </a:endParaRPr>
          </a:p>
        </p:txBody>
      </p:sp>
      <p:sp>
        <p:nvSpPr>
          <p:cNvPr id="3" name="Podtytuł 2"/>
          <p:cNvSpPr>
            <a:spLocks noGrp="1"/>
          </p:cNvSpPr>
          <p:nvPr>
            <p:ph type="subTitle" idx="1"/>
          </p:nvPr>
        </p:nvSpPr>
        <p:spPr>
          <a:xfrm>
            <a:off x="928662" y="1857364"/>
            <a:ext cx="7286676" cy="2214578"/>
          </a:xfrm>
        </p:spPr>
        <p:txBody>
          <a:bodyPr>
            <a:noAutofit/>
          </a:bodyPr>
          <a:lstStyle/>
          <a:p>
            <a:pPr marL="342900" indent="-342900" algn="just">
              <a:spcBef>
                <a:spcPts val="1200"/>
              </a:spcBef>
              <a:buClr>
                <a:srgbClr val="D31B77"/>
              </a:buClr>
              <a:buFont typeface="Wingdings" pitchFamily="2" charset="2"/>
              <a:buChar char="ü"/>
            </a:pPr>
            <a:r>
              <a:rPr lang="pl-PL" sz="1800" dirty="0" smtClean="0">
                <a:solidFill>
                  <a:schemeClr val="tx1">
                    <a:lumMod val="65000"/>
                    <a:lumOff val="35000"/>
                  </a:schemeClr>
                </a:solidFill>
                <a:latin typeface="Arial Narrow" pitchFamily="34" charset="0"/>
              </a:rPr>
              <a:t>Nawet kilkunastominutowa praca ponad określony w harmonogramie wymiar czasu pracy stanowi pracę nadliczbową, którą pracodawca powinien ewidencjonować i rozliczać odrębnie w ramach każdej doby pracowniczej.</a:t>
            </a:r>
          </a:p>
          <a:p>
            <a:pPr marL="342900" indent="-342900" algn="just">
              <a:spcBef>
                <a:spcPts val="1200"/>
              </a:spcBef>
              <a:buClr>
                <a:srgbClr val="D31B77"/>
              </a:buClr>
              <a:buFont typeface="Wingdings" pitchFamily="2" charset="2"/>
              <a:buChar char="ü"/>
            </a:pPr>
            <a:r>
              <a:rPr lang="pl-PL" sz="1800" dirty="0" smtClean="0">
                <a:solidFill>
                  <a:schemeClr val="tx1">
                    <a:lumMod val="65000"/>
                    <a:lumOff val="35000"/>
                  </a:schemeClr>
                </a:solidFill>
                <a:latin typeface="Arial Narrow" pitchFamily="34" charset="0"/>
              </a:rPr>
              <a:t>Pracownikowi należy się rekompensata za każdą minutę pracy nadliczbowej. Poszczególnych dobowych minut pracy w nadgodzinach nie można zaokrąglać do pełnych godzin ani sumować.</a:t>
            </a:r>
          </a:p>
          <a:p>
            <a:pPr algn="just">
              <a:spcBef>
                <a:spcPts val="1200"/>
              </a:spcBef>
            </a:pPr>
            <a:r>
              <a:rPr lang="pl-PL" sz="1800" b="1" i="1" dirty="0" smtClean="0">
                <a:latin typeface="Arial Narrow" pitchFamily="34" charset="0"/>
              </a:rPr>
              <a:t/>
            </a:r>
            <a:br>
              <a:rPr lang="pl-PL" sz="1800" b="1" i="1" dirty="0" smtClean="0">
                <a:latin typeface="Arial Narrow" pitchFamily="34" charset="0"/>
              </a:rPr>
            </a:br>
            <a:endParaRPr lang="pl-PL" sz="1800" dirty="0" smtClean="0">
              <a:latin typeface="Arial Narrow" pitchFamily="34" charset="0"/>
            </a:endParaRPr>
          </a:p>
          <a:p>
            <a:pPr algn="just">
              <a:spcBef>
                <a:spcPts val="1200"/>
              </a:spcBef>
            </a:pPr>
            <a:r>
              <a:rPr lang="pl-PL" sz="1800" dirty="0" smtClean="0">
                <a:latin typeface="Arial Narrow" pitchFamily="34" charset="0"/>
              </a:rPr>
              <a:t/>
            </a:r>
            <a:br>
              <a:rPr lang="pl-PL" sz="1800" dirty="0" smtClean="0">
                <a:latin typeface="Arial Narrow" pitchFamily="34" charset="0"/>
              </a:rPr>
            </a:br>
            <a:r>
              <a:rPr lang="pl-PL" sz="1800" dirty="0" smtClean="0">
                <a:latin typeface="Arial Narrow" pitchFamily="34" charset="0"/>
              </a:rPr>
              <a:t>.</a:t>
            </a:r>
          </a:p>
          <a:p>
            <a:pPr algn="just">
              <a:spcBef>
                <a:spcPts val="1200"/>
              </a:spcBef>
            </a:pPr>
            <a:r>
              <a:rPr lang="pl-PL" sz="1800" dirty="0" smtClean="0">
                <a:latin typeface="Arial Narrow" pitchFamily="34" charset="0"/>
              </a:rPr>
              <a:t> </a:t>
            </a:r>
            <a:endParaRPr lang="pl-PL" sz="1800"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37</a:t>
            </a:fld>
            <a:endParaRPr lang="pl-PL"/>
          </a:p>
        </p:txBody>
      </p:sp>
    </p:spTree>
    <p:extLst>
      <p:ext uri="{BB962C8B-B14F-4D97-AF65-F5344CB8AC3E}">
        <p14:creationId xmlns:p14="http://schemas.microsoft.com/office/powerpoint/2010/main" xmlns="" val="600681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Za pracę w godzinach nadliczbowych w sobotę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pracodawca powinien oddawać dzień wolny [1]</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85786" y="1412776"/>
            <a:ext cx="7458622" cy="4873744"/>
          </a:xfrm>
        </p:spPr>
        <p:txBody>
          <a:bodyPr>
            <a:noAutofit/>
          </a:bodyPr>
          <a:lstStyle/>
          <a:p>
            <a:pPr lvl="0" algn="just">
              <a:spcBef>
                <a:spcPts val="1200"/>
              </a:spcBef>
            </a:pPr>
            <a:r>
              <a:rPr lang="pl-PL" sz="1800" dirty="0" smtClean="0">
                <a:solidFill>
                  <a:schemeClr val="tx1">
                    <a:lumMod val="65000"/>
                    <a:lumOff val="35000"/>
                  </a:schemeClr>
                </a:solidFill>
                <a:latin typeface="Arial Narrow" pitchFamily="34" charset="0"/>
              </a:rPr>
              <a:t>Zgodnie z przepisami prawa pracy pracownikowi, który ze względu na okoliczności uzasadniające pracę w nadgodzinach wykonywał pracę w dniu dla niego wolnym od pracy, czyli w sobotę, przysługuje w zamian inny dzień wolny od pracy udzielony pracownikowi do końca okresu rozliczeniowego, w terminie z nim uzgodnionym (art. 151</a:t>
            </a:r>
            <a:r>
              <a:rPr lang="pl-PL" sz="1800" baseline="30000" dirty="0" smtClean="0">
                <a:solidFill>
                  <a:schemeClr val="tx1">
                    <a:lumMod val="65000"/>
                    <a:lumOff val="35000"/>
                  </a:schemeClr>
                </a:solidFill>
                <a:latin typeface="Arial Narrow" pitchFamily="34" charset="0"/>
              </a:rPr>
              <a:t>3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a:t>
            </a:r>
          </a:p>
          <a:p>
            <a:pPr lvl="0" algn="just">
              <a:spcBef>
                <a:spcPts val="1200"/>
              </a:spcBef>
            </a:pPr>
            <a:r>
              <a:rPr lang="pl-PL" sz="1800" dirty="0" smtClean="0">
                <a:solidFill>
                  <a:schemeClr val="tx1">
                    <a:lumMod val="65000"/>
                    <a:lumOff val="35000"/>
                  </a:schemeClr>
                </a:solidFill>
                <a:latin typeface="Arial Narrow" pitchFamily="34" charset="0"/>
              </a:rPr>
              <a:t>Za nadgodziny w sobotę jest przewidziany tylko odbiór dnia wolnego do końca okresu rozliczeniowego.  </a:t>
            </a:r>
          </a:p>
          <a:p>
            <a:pPr lvl="0" algn="just">
              <a:spcBef>
                <a:spcPts val="1200"/>
              </a:spcBef>
            </a:pPr>
            <a:r>
              <a:rPr lang="pl-PL" sz="1800" dirty="0" smtClean="0">
                <a:solidFill>
                  <a:schemeClr val="tx1">
                    <a:lumMod val="65000"/>
                    <a:lumOff val="35000"/>
                  </a:schemeClr>
                </a:solidFill>
                <a:latin typeface="Arial Narrow" pitchFamily="34" charset="0"/>
              </a:rPr>
              <a:t>Wynagrodzenie za nadgodziny w sobotę tylko w razie wyjątkowych sytuacji, gdyby pracodawca nie mógł udzielić pracownikowi innego dnia wolnego do końca okresu rozliczeniowego (np. pracownik do końca okresu rozliczeniowego przebywał na zwolnieniu lekarskim).</a:t>
            </a:r>
          </a:p>
          <a:p>
            <a:pPr algn="just">
              <a:spcBef>
                <a:spcPts val="1200"/>
              </a:spcBef>
            </a:pPr>
            <a:r>
              <a:rPr lang="pl-PL" sz="1800" b="1" i="1" dirty="0" smtClean="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algn="just">
              <a:spcBef>
                <a:spcPts val="1200"/>
              </a:spcBef>
            </a:pPr>
            <a:endParaRPr lang="pl-PL" sz="1600" b="1" dirty="0" smtClean="0">
              <a:latin typeface="Arial Narrow" pitchFamily="34" charset="0"/>
            </a:endParaRPr>
          </a:p>
        </p:txBody>
      </p:sp>
      <p:sp>
        <p:nvSpPr>
          <p:cNvPr id="5" name="pole tekstowe 4"/>
          <p:cNvSpPr txBox="1"/>
          <p:nvPr/>
        </p:nvSpPr>
        <p:spPr>
          <a:xfrm>
            <a:off x="857224" y="4929198"/>
            <a:ext cx="7429552" cy="923330"/>
          </a:xfrm>
          <a:prstGeom prst="rect">
            <a:avLst/>
          </a:prstGeom>
          <a:solidFill>
            <a:schemeClr val="bg2">
              <a:lumMod val="90000"/>
            </a:schemeClr>
          </a:solidFill>
        </p:spPr>
        <p:txBody>
          <a:bodyPr wrap="square" rtlCol="0">
            <a:spAutoFit/>
          </a:bodyPr>
          <a:lstStyle/>
          <a:p>
            <a:pPr algn="just">
              <a:spcBef>
                <a:spcPts val="1200"/>
              </a:spcBef>
            </a:pPr>
            <a:r>
              <a:rPr lang="pl-PL" b="1" dirty="0" smtClean="0">
                <a:solidFill>
                  <a:srgbClr val="D31B77"/>
                </a:solidFill>
                <a:latin typeface="Arial Narrow" pitchFamily="34" charset="0"/>
              </a:rPr>
              <a:t>Należy pamiętać!!! </a:t>
            </a:r>
            <a:r>
              <a:rPr lang="pl-PL" dirty="0" smtClean="0">
                <a:solidFill>
                  <a:schemeClr val="accent1">
                    <a:lumMod val="75000"/>
                  </a:schemeClr>
                </a:solidFill>
                <a:latin typeface="Arial Narrow" pitchFamily="34" charset="0"/>
              </a:rPr>
              <a:t>Cały dzień wolny przysługuje bez względu na to, ile godzin pracownik przepracował w wolną od pracy sobotę. Jeśli wykonywał on pracę np. przez 3 godziny, ma prawo do całego dodatkowego dnia wolnego.</a:t>
            </a:r>
          </a:p>
        </p:txBody>
      </p:sp>
      <p:sp>
        <p:nvSpPr>
          <p:cNvPr id="6" name="Symbol zastępczy numeru slajdu 5"/>
          <p:cNvSpPr>
            <a:spLocks noGrp="1"/>
          </p:cNvSpPr>
          <p:nvPr>
            <p:ph type="sldNum" sz="quarter" idx="12"/>
          </p:nvPr>
        </p:nvSpPr>
        <p:spPr/>
        <p:txBody>
          <a:bodyPr/>
          <a:lstStyle/>
          <a:p>
            <a:fld id="{94CA86EA-D7F9-499A-9B20-56370305A889}" type="slidenum">
              <a:rPr lang="pl-PL" smtClean="0"/>
              <a:pPr/>
              <a:t>38</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Za pracę w godzinach nadliczbowych w sobotę </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pracodawca powinien oddawać dzień wolny [2]</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85786" y="1643050"/>
            <a:ext cx="7500990" cy="4000528"/>
          </a:xfrm>
        </p:spPr>
        <p:txBody>
          <a:bodyPr>
            <a:noAutofit/>
          </a:bodyPr>
          <a:lstStyle/>
          <a:p>
            <a:pPr algn="just">
              <a:spcBef>
                <a:spcPts val="1200"/>
              </a:spcBef>
            </a:pPr>
            <a:r>
              <a:rPr lang="pl-PL" sz="1600" b="1" i="1" u="sng" dirty="0" smtClean="0">
                <a:solidFill>
                  <a:schemeClr val="tx1">
                    <a:lumMod val="65000"/>
                    <a:lumOff val="35000"/>
                  </a:schemeClr>
                </a:solidFill>
                <a:latin typeface="Arial Narrow" pitchFamily="34" charset="0"/>
              </a:rPr>
              <a:t>Przykład</a:t>
            </a:r>
            <a:r>
              <a:rPr lang="pl-PL" sz="1600" b="1" i="1" dirty="0" smtClean="0">
                <a:solidFill>
                  <a:schemeClr val="tx1">
                    <a:lumMod val="65000"/>
                    <a:lumOff val="35000"/>
                  </a:schemeClr>
                </a:solidFill>
                <a:latin typeface="Arial Narrow" pitchFamily="34" charset="0"/>
              </a:rPr>
              <a:t>:</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i="1" dirty="0" smtClean="0">
                <a:solidFill>
                  <a:schemeClr val="tx1">
                    <a:lumMod val="65000"/>
                    <a:lumOff val="35000"/>
                  </a:schemeClr>
                </a:solidFill>
                <a:latin typeface="Arial Narrow" pitchFamily="34" charset="0"/>
              </a:rPr>
              <a:t>Panią Wiktorię, której polecono wykonanie pracy w wolną sobotę, obejmuje jednomiesięczny okres rozliczeniowy. Jak się okazało, właśnie ta sobota była dla pani Wiktorii ostatnim dniem okresu rozliczeniowego. W związku z tą sytuacją pracodawca nie mógł udzielić pani Wiktorii dnia wolnego za pracę wykonaną w sobotę, dlatego wypłacił jej wynagrodzenie.</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i="1" dirty="0" smtClean="0">
                <a:solidFill>
                  <a:schemeClr val="tx1">
                    <a:lumMod val="65000"/>
                    <a:lumOff val="35000"/>
                  </a:schemeClr>
                </a:solidFill>
                <a:latin typeface="Arial Narrow" pitchFamily="34" charset="0"/>
              </a:rPr>
              <a:t>Szczególna sytuacja, w której pracodawca nie będzie miał również możliwości oddania pani Wiktorii dnia wolnego w zamian za pracę w sobotę, może mieć miejsce w razie choroby pracownicy trwającej do końca okresu rozliczeniowego.</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i="1" dirty="0" smtClean="0">
                <a:solidFill>
                  <a:schemeClr val="tx1">
                    <a:lumMod val="65000"/>
                    <a:lumOff val="35000"/>
                  </a:schemeClr>
                </a:solidFill>
                <a:latin typeface="Arial Narrow" pitchFamily="34" charset="0"/>
              </a:rPr>
              <a:t>W sytuacji, w której pracodawca nie ma możliwości oddania dnia wolnego za nadgodziny w sobotę, dochodzi do przekroczenia przeciętnej tygodniowej normy czasu pracy. W takiej sytuacji oprócz normalnego wynagrodzenia pracownik otrzymuje również dodatek w wysokości 100% za każdą godzinę pracy.</a:t>
            </a:r>
            <a:endParaRPr lang="pl-PL" sz="1600" b="1" dirty="0">
              <a:solidFill>
                <a:schemeClr val="tx1">
                  <a:lumMod val="65000"/>
                  <a:lumOff val="35000"/>
                </a:schemeClr>
              </a:solidFill>
              <a:latin typeface="Arial Narrow" pitchFamily="34" charset="0"/>
            </a:endParaRPr>
          </a:p>
          <a:p>
            <a:pPr algn="just">
              <a:spcBef>
                <a:spcPts val="1200"/>
              </a:spcBef>
            </a:pPr>
            <a:endParaRPr lang="pl-PL" sz="1600" b="1" dirty="0" smtClean="0">
              <a:solidFill>
                <a:schemeClr val="tx1">
                  <a:lumMod val="65000"/>
                  <a:lumOff val="35000"/>
                </a:schemeClr>
              </a:solidFill>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39</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Praca w niedziele i święta nie zawsze możliwa</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57224" y="1500174"/>
            <a:ext cx="7429552" cy="4000528"/>
          </a:xfrm>
        </p:spPr>
        <p:txBody>
          <a:bodyPr>
            <a:noAutofit/>
          </a:bodyPr>
          <a:lstStyle/>
          <a:p>
            <a:pPr algn="just">
              <a:spcBef>
                <a:spcPts val="1200"/>
              </a:spcBef>
            </a:pPr>
            <a:r>
              <a:rPr lang="pl-PL" sz="1800" b="1" dirty="0" smtClean="0">
                <a:solidFill>
                  <a:schemeClr val="accent1">
                    <a:lumMod val="75000"/>
                  </a:schemeClr>
                </a:solidFill>
                <a:latin typeface="Arial Narrow" pitchFamily="34" charset="0"/>
              </a:rPr>
              <a:t>Praca w niedziele i święta może być wykonywana tylko w sytuacjach określonych w przepisach.</a:t>
            </a:r>
            <a:endParaRPr lang="pl-PL" sz="1800" dirty="0" smtClean="0">
              <a:solidFill>
                <a:schemeClr val="accent1">
                  <a:lumMod val="75000"/>
                </a:schemeClr>
              </a:solidFill>
              <a:latin typeface="Arial Narrow" pitchFamily="34" charset="0"/>
            </a:endParaRPr>
          </a:p>
          <a:p>
            <a:pPr algn="just">
              <a:spcBef>
                <a:spcPts val="1200"/>
              </a:spcBef>
            </a:pPr>
            <a:r>
              <a:rPr lang="pl-PL" sz="1800" dirty="0" smtClean="0">
                <a:solidFill>
                  <a:schemeClr val="tx1">
                    <a:lumMod val="65000"/>
                    <a:lumOff val="35000"/>
                  </a:schemeClr>
                </a:solidFill>
                <a:latin typeface="Arial Narrow" pitchFamily="34" charset="0"/>
              </a:rPr>
              <a:t>Praca w niedziele i święta jest dopuszczalna między innymi (art. 151</a:t>
            </a:r>
            <a:r>
              <a:rPr lang="pl-PL" sz="1800" baseline="30000" dirty="0" smtClean="0">
                <a:solidFill>
                  <a:schemeClr val="tx1">
                    <a:lumMod val="65000"/>
                    <a:lumOff val="35000"/>
                  </a:schemeClr>
                </a:solidFill>
                <a:latin typeface="Arial Narrow" pitchFamily="34" charset="0"/>
              </a:rPr>
              <a:t>10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w razie konieczności prowadzenia akcji ratowniczej w celu ochrony życia lub zdrowia ludzkiego, ochrony mienia lub środowiska albo usunięcia awarii,</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w ruchu ciągłym, przy pracy zmianowej, przy niezbędnych remontach,</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przy pilnowaniu mienia lub ochronie osób,</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w stosunku do pracowników zatrudnionych w systemie czasu pracy, w którym praca jest świadczona wyłącznie w piątki, soboty, niedziele i święta.</a:t>
            </a:r>
          </a:p>
          <a:p>
            <a:pPr marL="342900" indent="-342900" algn="just">
              <a:spcBef>
                <a:spcPts val="1200"/>
              </a:spcBef>
              <a:buClr>
                <a:srgbClr val="CC0066"/>
              </a:buClr>
              <a:buSzPct val="110000"/>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40</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Praca w niedziele i święto jest rekompensowana</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57224" y="1500174"/>
            <a:ext cx="7429552" cy="2786082"/>
          </a:xfrm>
        </p:spPr>
        <p:txBody>
          <a:bodyPr>
            <a:noAutofit/>
          </a:bodyPr>
          <a:lstStyle/>
          <a:p>
            <a:pPr marL="285750" indent="-285750" algn="just">
              <a:spcBef>
                <a:spcPts val="1200"/>
              </a:spcBef>
              <a:buFont typeface="Arial" panose="020B0604020202020204" pitchFamily="34" charset="0"/>
              <a:buChar char="•"/>
            </a:pPr>
            <a:r>
              <a:rPr lang="pl-PL" sz="1800" b="1" dirty="0" smtClean="0">
                <a:solidFill>
                  <a:schemeClr val="accent1">
                    <a:lumMod val="75000"/>
                  </a:schemeClr>
                </a:solidFill>
                <a:latin typeface="Arial Narrow" pitchFamily="34" charset="0"/>
              </a:rPr>
              <a:t>Za pracę w niedzielę pracodawca zobowiązany jest do </a:t>
            </a:r>
            <a:r>
              <a:rPr lang="pl-PL" sz="1800" dirty="0" smtClean="0">
                <a:solidFill>
                  <a:schemeClr val="tx1">
                    <a:lumMod val="65000"/>
                    <a:lumOff val="35000"/>
                  </a:schemeClr>
                </a:solidFill>
                <a:latin typeface="Arial Narrow" pitchFamily="34" charset="0"/>
              </a:rPr>
              <a:t>udzielenia pracownikowi dnia wolnego za przepracowaną niedzielę w ciągu 6 dni kalendarzowych poprzedzających taką niedzielę lub następujących po niej. Maksymalnie do końca okresu rozliczeniowego. Jeżeli okaże się, że nie ma możliwości odebrania przez pracownika dnia wolnego należy pracownikowi wypłacić dodatek </a:t>
            </a:r>
            <a:r>
              <a:rPr lang="pl-PL" sz="1800" dirty="0">
                <a:solidFill>
                  <a:schemeClr val="tx1">
                    <a:lumMod val="65000"/>
                    <a:lumOff val="35000"/>
                  </a:schemeClr>
                </a:solidFill>
                <a:latin typeface="Arial Narrow" pitchFamily="34" charset="0"/>
              </a:rPr>
              <a:t>do wynagrodzenia w wysokości 100% wynagrodzenia za każdą godzinę </a:t>
            </a:r>
            <a:r>
              <a:rPr lang="pl-PL" sz="1800" dirty="0" smtClean="0">
                <a:solidFill>
                  <a:schemeClr val="tx1">
                    <a:lumMod val="65000"/>
                    <a:lumOff val="35000"/>
                  </a:schemeClr>
                </a:solidFill>
                <a:latin typeface="Arial Narrow" pitchFamily="34" charset="0"/>
              </a:rPr>
              <a:t>pracy.</a:t>
            </a:r>
          </a:p>
          <a:p>
            <a:pPr marL="342900" indent="-342900" algn="just">
              <a:spcBef>
                <a:spcPts val="1200"/>
              </a:spcBef>
              <a:buClr>
                <a:srgbClr val="CC0066"/>
              </a:buClr>
              <a:buSzPct val="110000"/>
              <a:buFont typeface="Arial" pitchFamily="34" charset="0"/>
              <a:buChar char="•"/>
            </a:pPr>
            <a:r>
              <a:rPr lang="pl-PL" sz="1800" b="1" dirty="0" smtClean="0">
                <a:solidFill>
                  <a:schemeClr val="accent1">
                    <a:lumMod val="75000"/>
                  </a:schemeClr>
                </a:solidFill>
                <a:latin typeface="Arial Narrow" pitchFamily="34" charset="0"/>
              </a:rPr>
              <a:t>Praca w święto </a:t>
            </a:r>
            <a:r>
              <a:rPr lang="pl-PL" sz="1800" dirty="0" smtClean="0">
                <a:solidFill>
                  <a:schemeClr val="tx1">
                    <a:lumMod val="65000"/>
                    <a:lumOff val="35000"/>
                  </a:schemeClr>
                </a:solidFill>
                <a:latin typeface="Arial Narrow" pitchFamily="34" charset="0"/>
              </a:rPr>
              <a:t>jest rekompensowana, co do zasady, na tej samej zasadzie, jak praca w niedzielę. </a:t>
            </a:r>
          </a:p>
          <a:p>
            <a:pPr marL="342900" indent="-342900" algn="just">
              <a:spcBef>
                <a:spcPts val="1200"/>
              </a:spcBef>
              <a:buClr>
                <a:srgbClr val="CC0066"/>
              </a:buClr>
              <a:buSzPct val="110000"/>
            </a:pPr>
            <a:endParaRPr lang="pl-PL" sz="1800" b="1" dirty="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41</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Praca w niedziele i święta tylko przez kilka godzin</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857224" y="1500174"/>
            <a:ext cx="7429552" cy="4643470"/>
          </a:xfrm>
        </p:spPr>
        <p:txBody>
          <a:bodyPr>
            <a:noAutofit/>
          </a:bodyPr>
          <a:lstStyle/>
          <a:p>
            <a:pPr algn="just">
              <a:spcBef>
                <a:spcPts val="900"/>
              </a:spcBef>
            </a:pPr>
            <a:r>
              <a:rPr lang="pl-PL" sz="1800" b="1" dirty="0" smtClean="0">
                <a:solidFill>
                  <a:schemeClr val="tx1">
                    <a:lumMod val="65000"/>
                    <a:lumOff val="35000"/>
                  </a:schemeClr>
                </a:solidFill>
                <a:latin typeface="Arial Narrow" pitchFamily="34" charset="0"/>
              </a:rPr>
              <a:t>Pracownik, który wykonuje pracę dodatkową w niedzielę lub święto, jest uprawniony do całego dnia wolnego. Nie ma znaczenia, ile dodatkowych godzin przepracował w tym dniu. Może to być zarówno jedna, jak i 4 godziny.</a:t>
            </a:r>
          </a:p>
          <a:p>
            <a:pPr algn="just">
              <a:spcBef>
                <a:spcPts val="900"/>
              </a:spcBef>
            </a:pPr>
            <a:endParaRPr lang="pl-PL" sz="1800" dirty="0" smtClean="0">
              <a:latin typeface="Arial Narrow" pitchFamily="34" charset="0"/>
            </a:endParaRPr>
          </a:p>
          <a:p>
            <a:pPr algn="just">
              <a:spcBef>
                <a:spcPts val="900"/>
              </a:spcBef>
            </a:pPr>
            <a:endParaRPr lang="pl-PL" sz="1800" b="1" i="1" dirty="0" smtClean="0">
              <a:latin typeface="Arial Narrow" pitchFamily="34" charset="0"/>
            </a:endParaRPr>
          </a:p>
          <a:p>
            <a:pPr algn="just">
              <a:spcBef>
                <a:spcPts val="900"/>
              </a:spcBef>
            </a:pPr>
            <a:endParaRPr lang="pl-PL" sz="1600" b="1" i="1" dirty="0" smtClean="0">
              <a:latin typeface="Arial Narrow" pitchFamily="34" charset="0"/>
            </a:endParaRPr>
          </a:p>
          <a:p>
            <a:pPr algn="just">
              <a:spcBef>
                <a:spcPts val="900"/>
              </a:spcBef>
            </a:pPr>
            <a:r>
              <a:rPr lang="pl-PL" sz="1600" b="1" i="1" u="sng" dirty="0" smtClean="0">
                <a:solidFill>
                  <a:schemeClr val="tx1">
                    <a:lumMod val="65000"/>
                    <a:lumOff val="35000"/>
                  </a:schemeClr>
                </a:solidFill>
                <a:latin typeface="Arial Narrow" pitchFamily="34" charset="0"/>
              </a:rPr>
              <a:t>Przykład</a:t>
            </a:r>
            <a:r>
              <a:rPr lang="pl-PL" sz="1600" b="1" i="1" dirty="0" smtClean="0">
                <a:solidFill>
                  <a:schemeClr val="tx1">
                    <a:lumMod val="65000"/>
                    <a:lumOff val="35000"/>
                  </a:schemeClr>
                </a:solidFill>
                <a:latin typeface="Arial Narrow" pitchFamily="34" charset="0"/>
              </a:rPr>
              <a:t>:</a:t>
            </a:r>
            <a:endParaRPr lang="pl-PL" sz="1600" dirty="0" smtClean="0">
              <a:solidFill>
                <a:schemeClr val="tx1">
                  <a:lumMod val="65000"/>
                  <a:lumOff val="35000"/>
                </a:schemeClr>
              </a:solidFill>
              <a:latin typeface="Arial Narrow" pitchFamily="34" charset="0"/>
            </a:endParaRPr>
          </a:p>
          <a:p>
            <a:pPr algn="just">
              <a:spcBef>
                <a:spcPts val="900"/>
              </a:spcBef>
            </a:pPr>
            <a:r>
              <a:rPr lang="pl-PL" sz="1600" i="1" dirty="0" smtClean="0">
                <a:solidFill>
                  <a:schemeClr val="tx1">
                    <a:lumMod val="65000"/>
                    <a:lumOff val="35000"/>
                  </a:schemeClr>
                </a:solidFill>
                <a:latin typeface="Arial Narrow" pitchFamily="34" charset="0"/>
              </a:rPr>
              <a:t>Pan Józef wykonywał na polecenie pracodawcy przez 12 godzin pracę w niedzielę, która jest dla niego dniem wolnym od pracy. Za pierwsze 8 godzin pracy panu Józefowi należy udzielić dodatkowego dnia wolnego. Za pozostałe 4 godziny pracy nadliczbowej powinno być wypłacone zwykłe wynagrodzenie za pracę, zwiększone o dodatek za pracę w godzinach nadliczbowych, lub udzielenie mu czasu wolnego.</a:t>
            </a:r>
            <a:endParaRPr lang="pl-PL" sz="1600" dirty="0" smtClean="0">
              <a:solidFill>
                <a:schemeClr val="tx1">
                  <a:lumMod val="65000"/>
                  <a:lumOff val="35000"/>
                </a:schemeClr>
              </a:solidFill>
              <a:latin typeface="Arial Narrow" pitchFamily="34" charset="0"/>
            </a:endParaRPr>
          </a:p>
          <a:p>
            <a:pPr algn="just">
              <a:spcBef>
                <a:spcPts val="900"/>
              </a:spcBef>
            </a:pPr>
            <a:r>
              <a:rPr lang="pl-PL" sz="1600" i="1" dirty="0" smtClean="0">
                <a:solidFill>
                  <a:schemeClr val="tx1">
                    <a:lumMod val="65000"/>
                    <a:lumOff val="35000"/>
                  </a:schemeClr>
                </a:solidFill>
                <a:latin typeface="Arial Narrow" pitchFamily="34" charset="0"/>
              </a:rPr>
              <a:t>W przypadku, jeżeli niemożliwe będzie udzielenie panu Józefowi dnia wolnego za pierwsze 8 godzin pracy, przysługiwać mu będzie za wszystkie godziny pracy dodatek za pracę w niedzielę w wysokości 100% wynagrodzenia.</a:t>
            </a:r>
            <a:endParaRPr lang="pl-PL" sz="1600" dirty="0" smtClean="0">
              <a:solidFill>
                <a:schemeClr val="tx1">
                  <a:lumMod val="65000"/>
                  <a:lumOff val="35000"/>
                </a:schemeClr>
              </a:solidFill>
              <a:latin typeface="Arial Narrow" pitchFamily="34" charset="0"/>
            </a:endParaRPr>
          </a:p>
          <a:p>
            <a:pPr marL="342900" indent="-342900" algn="just">
              <a:spcBef>
                <a:spcPts val="900"/>
              </a:spcBef>
              <a:buClr>
                <a:srgbClr val="CC0066"/>
              </a:buClr>
              <a:buSzPct val="110000"/>
            </a:pPr>
            <a:endParaRPr lang="pl-PL" sz="1600" b="1" dirty="0">
              <a:solidFill>
                <a:schemeClr val="tx1">
                  <a:lumMod val="65000"/>
                  <a:lumOff val="35000"/>
                </a:schemeClr>
              </a:solidFill>
              <a:latin typeface="Arial Narrow" pitchFamily="34" charset="0"/>
            </a:endParaRPr>
          </a:p>
          <a:p>
            <a:pPr algn="just">
              <a:spcBef>
                <a:spcPts val="900"/>
              </a:spcBef>
            </a:pPr>
            <a:endParaRPr lang="pl-PL" sz="1600" b="1" dirty="0" smtClean="0">
              <a:latin typeface="Arial Narrow" pitchFamily="34" charset="0"/>
            </a:endParaRPr>
          </a:p>
        </p:txBody>
      </p:sp>
      <p:sp>
        <p:nvSpPr>
          <p:cNvPr id="4" name="pole tekstowe 3"/>
          <p:cNvSpPr txBox="1"/>
          <p:nvPr/>
        </p:nvSpPr>
        <p:spPr>
          <a:xfrm>
            <a:off x="857224" y="2643182"/>
            <a:ext cx="7429552" cy="646331"/>
          </a:xfrm>
          <a:prstGeom prst="rect">
            <a:avLst/>
          </a:prstGeom>
          <a:solidFill>
            <a:schemeClr val="bg2">
              <a:lumMod val="90000"/>
            </a:schemeClr>
          </a:solidFill>
        </p:spPr>
        <p:txBody>
          <a:bodyPr wrap="square" rtlCol="0">
            <a:spAutoFit/>
          </a:bodyPr>
          <a:lstStyle/>
          <a:p>
            <a:pPr algn="just">
              <a:spcBef>
                <a:spcPts val="1200"/>
              </a:spcBef>
            </a:pPr>
            <a:r>
              <a:rPr lang="pl-PL" b="1" dirty="0" smtClean="0">
                <a:solidFill>
                  <a:srgbClr val="D31B77"/>
                </a:solidFill>
                <a:latin typeface="Arial Narrow" pitchFamily="34" charset="0"/>
              </a:rPr>
              <a:t>Rekomendacja: </a:t>
            </a:r>
            <a:r>
              <a:rPr lang="pl-PL" dirty="0" smtClean="0">
                <a:solidFill>
                  <a:schemeClr val="accent1">
                    <a:lumMod val="75000"/>
                  </a:schemeClr>
                </a:solidFill>
                <a:latin typeface="Arial Narrow" pitchFamily="34" charset="0"/>
              </a:rPr>
              <a:t>Należy z rozwagą decydować o konieczności wykonywania pracy w</a:t>
            </a:r>
            <a:br>
              <a:rPr lang="pl-PL" dirty="0" smtClean="0">
                <a:solidFill>
                  <a:schemeClr val="accent1">
                    <a:lumMod val="75000"/>
                  </a:schemeClr>
                </a:solidFill>
                <a:latin typeface="Arial Narrow" pitchFamily="34" charset="0"/>
              </a:rPr>
            </a:br>
            <a:r>
              <a:rPr lang="pl-PL" dirty="0" smtClean="0">
                <a:solidFill>
                  <a:schemeClr val="accent1">
                    <a:lumMod val="75000"/>
                  </a:schemeClr>
                </a:solidFill>
                <a:latin typeface="Arial Narrow" pitchFamily="34" charset="0"/>
              </a:rPr>
              <a:t> niedzielę i święto, jeżeli miałaby być ona wykonywana przez mniej niż 8 godzin.</a:t>
            </a:r>
          </a:p>
        </p:txBody>
      </p:sp>
      <p:sp>
        <p:nvSpPr>
          <p:cNvPr id="5" name="Symbol zastępczy numeru slajdu 4"/>
          <p:cNvSpPr>
            <a:spLocks noGrp="1"/>
          </p:cNvSpPr>
          <p:nvPr>
            <p:ph type="sldNum" sz="quarter" idx="12"/>
          </p:nvPr>
        </p:nvSpPr>
        <p:spPr/>
        <p:txBody>
          <a:bodyPr/>
          <a:lstStyle/>
          <a:p>
            <a:fld id="{94CA86EA-D7F9-499A-9B20-56370305A889}" type="slidenum">
              <a:rPr lang="pl-PL" sz="1400" smtClean="0">
                <a:solidFill>
                  <a:schemeClr val="tx1">
                    <a:lumMod val="65000"/>
                    <a:lumOff val="35000"/>
                  </a:schemeClr>
                </a:solidFill>
              </a:rPr>
              <a:pPr/>
              <a:t>42</a:t>
            </a:fld>
            <a:endParaRPr lang="pl-PL" sz="1400" dirty="0">
              <a:solidFill>
                <a:schemeClr val="tx1">
                  <a:lumMod val="65000"/>
                  <a:lumOff val="35000"/>
                </a:schemeClr>
              </a:solidFill>
            </a:endParaRPr>
          </a:p>
        </p:txBody>
      </p:sp>
    </p:spTree>
    <p:extLst>
      <p:ext uri="{BB962C8B-B14F-4D97-AF65-F5344CB8AC3E}">
        <p14:creationId xmlns:p14="http://schemas.microsoft.com/office/powerpoint/2010/main" xmlns="" val="41955813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892260"/>
          </a:xfrm>
        </p:spPr>
        <p:txBody>
          <a:bodyPr>
            <a:noAutofit/>
          </a:bodyPr>
          <a:lstStyle/>
          <a:p>
            <a:r>
              <a:rPr lang="pl-PL" sz="2200" b="1" dirty="0" smtClean="0">
                <a:solidFill>
                  <a:srgbClr val="D31B77"/>
                </a:solidFill>
                <a:latin typeface="Arial Narrow" pitchFamily="34" charset="0"/>
              </a:rPr>
              <a:t>Sankcje za nieuprawnione zlecanie pracy w sobotę, niedzielę i święta</a:t>
            </a:r>
          </a:p>
        </p:txBody>
      </p:sp>
      <p:sp>
        <p:nvSpPr>
          <p:cNvPr id="3" name="Podtytuł 2"/>
          <p:cNvSpPr>
            <a:spLocks noGrp="1"/>
          </p:cNvSpPr>
          <p:nvPr>
            <p:ph type="subTitle" idx="1"/>
          </p:nvPr>
        </p:nvSpPr>
        <p:spPr>
          <a:xfrm>
            <a:off x="857224" y="1714488"/>
            <a:ext cx="7358114" cy="3357586"/>
          </a:xfrm>
        </p:spPr>
        <p:txBody>
          <a:bodyPr>
            <a:noAutofit/>
          </a:bodyPr>
          <a:lstStyle/>
          <a:p>
            <a:pPr algn="just">
              <a:spcBef>
                <a:spcPts val="1200"/>
              </a:spcBef>
            </a:pPr>
            <a:r>
              <a:rPr lang="pl-PL" sz="1800" dirty="0" smtClean="0">
                <a:solidFill>
                  <a:schemeClr val="tx1">
                    <a:lumMod val="65000"/>
                    <a:lumOff val="35000"/>
                  </a:schemeClr>
                </a:solidFill>
                <a:latin typeface="Arial Narrow" pitchFamily="34" charset="0"/>
              </a:rPr>
              <a:t>Zlecenie pracownikowi wykonywania pracy w sobotę, niedzielę  i święta z innych względów jest </a:t>
            </a:r>
            <a:r>
              <a:rPr lang="pl-PL" sz="1800" b="1" dirty="0" smtClean="0">
                <a:solidFill>
                  <a:schemeClr val="tx1">
                    <a:lumMod val="65000"/>
                    <a:lumOff val="35000"/>
                  </a:schemeClr>
                </a:solidFill>
                <a:latin typeface="Arial Narrow" pitchFamily="34" charset="0"/>
              </a:rPr>
              <a:t>wykroczeniem przeciwko prawom pracownika</a:t>
            </a:r>
            <a:r>
              <a:rPr lang="pl-PL" sz="1800" dirty="0" smtClean="0">
                <a:solidFill>
                  <a:schemeClr val="tx1">
                    <a:lumMod val="65000"/>
                    <a:lumOff val="35000"/>
                  </a:schemeClr>
                </a:solidFill>
                <a:latin typeface="Arial Narrow" pitchFamily="34" charset="0"/>
              </a:rPr>
              <a:t>, z powodu naruszenia przepisów o czasie pracy. </a:t>
            </a:r>
          </a:p>
          <a:p>
            <a:pPr algn="just">
              <a:spcBef>
                <a:spcPts val="1200"/>
              </a:spcBef>
            </a:pPr>
            <a:r>
              <a:rPr lang="pl-PL" sz="1800" dirty="0" smtClean="0">
                <a:solidFill>
                  <a:schemeClr val="tx1">
                    <a:lumMod val="65000"/>
                    <a:lumOff val="35000"/>
                  </a:schemeClr>
                </a:solidFill>
                <a:latin typeface="Arial Narrow" pitchFamily="34" charset="0"/>
              </a:rPr>
              <a:t>Grozi za to </a:t>
            </a:r>
            <a:r>
              <a:rPr lang="pl-PL" sz="1800" b="1" dirty="0" smtClean="0">
                <a:solidFill>
                  <a:schemeClr val="tx1">
                    <a:lumMod val="65000"/>
                    <a:lumOff val="35000"/>
                  </a:schemeClr>
                </a:solidFill>
                <a:latin typeface="Arial Narrow" pitchFamily="34" charset="0"/>
              </a:rPr>
              <a:t>kara grzywny od 1.000 zł do 30.000 zł. </a:t>
            </a:r>
          </a:p>
          <a:p>
            <a:pPr algn="just">
              <a:spcBef>
                <a:spcPts val="1200"/>
              </a:spcBef>
            </a:pPr>
            <a:r>
              <a:rPr lang="pl-PL" sz="1800" dirty="0" smtClean="0">
                <a:solidFill>
                  <a:schemeClr val="tx1">
                    <a:lumMod val="65000"/>
                    <a:lumOff val="35000"/>
                  </a:schemeClr>
                </a:solidFill>
                <a:latin typeface="Arial Narrow" pitchFamily="34" charset="0"/>
              </a:rPr>
              <a:t>Ukarani będą członkowie zarządu, a w niektórych przypadkach pracownik, w zakresie obowiązków i uprawnień którego pozostają kwestie pracownicze.</a:t>
            </a:r>
          </a:p>
          <a:p>
            <a:pPr algn="just"/>
            <a:r>
              <a:rPr lang="pl-PL" sz="1800" b="1" i="1" u="sng" dirty="0" smtClean="0">
                <a:solidFill>
                  <a:schemeClr val="tx1">
                    <a:lumMod val="65000"/>
                    <a:lumOff val="35000"/>
                  </a:schemeClr>
                </a:solidFill>
                <a:latin typeface="Arial Narrow" pitchFamily="34" charset="0"/>
              </a:rPr>
              <a:t/>
            </a:r>
            <a:br>
              <a:rPr lang="pl-PL" sz="1800" b="1" i="1" u="sng" dirty="0" smtClean="0">
                <a:solidFill>
                  <a:schemeClr val="tx1">
                    <a:lumMod val="65000"/>
                    <a:lumOff val="35000"/>
                  </a:schemeClr>
                </a:solidFill>
                <a:latin typeface="Arial Narrow" pitchFamily="34" charset="0"/>
              </a:rPr>
            </a:br>
            <a:r>
              <a:rPr lang="pl-PL" sz="1800" b="1" i="1" dirty="0" smtClean="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marL="342900" indent="-342900" algn="just">
              <a:spcBef>
                <a:spcPts val="1200"/>
              </a:spcBef>
              <a:buClr>
                <a:srgbClr val="CC0066"/>
              </a:buClr>
              <a:buSzPct val="110000"/>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43</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00042"/>
            <a:ext cx="7772400" cy="571504"/>
          </a:xfrm>
        </p:spPr>
        <p:txBody>
          <a:bodyPr>
            <a:noAutofit/>
          </a:bodyPr>
          <a:lstStyle/>
          <a:p>
            <a:r>
              <a:rPr lang="pl-PL" sz="2200" b="1" dirty="0" smtClean="0">
                <a:solidFill>
                  <a:srgbClr val="D31B77"/>
                </a:solidFill>
                <a:latin typeface="Arial Narrow" pitchFamily="34" charset="0"/>
              </a:rPr>
              <a:t>Rozliczenie nadgodzin w praktyce </a:t>
            </a:r>
          </a:p>
        </p:txBody>
      </p:sp>
      <p:sp>
        <p:nvSpPr>
          <p:cNvPr id="3" name="Podtytuł 2"/>
          <p:cNvSpPr>
            <a:spLocks noGrp="1"/>
          </p:cNvSpPr>
          <p:nvPr>
            <p:ph type="subTitle" idx="1"/>
          </p:nvPr>
        </p:nvSpPr>
        <p:spPr>
          <a:xfrm>
            <a:off x="714348" y="1214422"/>
            <a:ext cx="7715304" cy="4929222"/>
          </a:xfrm>
        </p:spPr>
        <p:txBody>
          <a:bodyPr>
            <a:noAutofit/>
          </a:bodyPr>
          <a:lstStyle/>
          <a:p>
            <a:pPr algn="just"/>
            <a:r>
              <a:rPr lang="pl-PL" sz="1600" b="1" i="1" u="sng" dirty="0" smtClean="0">
                <a:solidFill>
                  <a:schemeClr val="tx1">
                    <a:lumMod val="65000"/>
                    <a:lumOff val="35000"/>
                  </a:schemeClr>
                </a:solidFill>
                <a:latin typeface="Arial Narrow" pitchFamily="34" charset="0"/>
              </a:rPr>
              <a:t>Przykład</a:t>
            </a:r>
            <a:r>
              <a:rPr lang="pl-PL" sz="1600" b="1" i="1" dirty="0" smtClean="0">
                <a:solidFill>
                  <a:schemeClr val="tx1">
                    <a:lumMod val="65000"/>
                    <a:lumOff val="35000"/>
                  </a:schemeClr>
                </a:solidFill>
                <a:latin typeface="Arial Narrow" pitchFamily="34" charset="0"/>
              </a:rPr>
              <a:t>:</a:t>
            </a:r>
            <a:endParaRPr lang="pl-PL" sz="1600" i="1" dirty="0" smtClean="0">
              <a:solidFill>
                <a:schemeClr val="tx1">
                  <a:lumMod val="65000"/>
                  <a:lumOff val="35000"/>
                </a:schemeClr>
              </a:solidFill>
              <a:latin typeface="Arial Narrow" pitchFamily="34" charset="0"/>
            </a:endParaRPr>
          </a:p>
          <a:p>
            <a:pPr algn="just">
              <a:spcBef>
                <a:spcPts val="900"/>
              </a:spcBef>
            </a:pPr>
            <a:r>
              <a:rPr lang="pl-PL" sz="1600" b="1" i="1" dirty="0" smtClean="0">
                <a:solidFill>
                  <a:schemeClr val="tx1">
                    <a:lumMod val="65000"/>
                    <a:lumOff val="35000"/>
                  </a:schemeClr>
                </a:solidFill>
                <a:latin typeface="Arial Narrow" pitchFamily="34" charset="0"/>
              </a:rPr>
              <a:t>Pracownik jest zatrudniony na dwie zmiany, w jednym tygodniu od godz. 6</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do 14</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a w drugim od godz. 14</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do 22</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Jednego dnia w środę, gdy miał zaplanowaną pracę na II zmianie, pracodawca polecił mu stawienie się do pracy na godz. 6</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(do 14</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z powodu niezaplanowanej nieobecności innego pracownika. Czy w tej sytuacji wystąpiły nadgodziny dobowe?</a:t>
            </a:r>
            <a:r>
              <a:rPr lang="pl-PL" sz="1600" i="1" dirty="0" smtClean="0">
                <a:solidFill>
                  <a:schemeClr val="tx1">
                    <a:lumMod val="65000"/>
                    <a:lumOff val="35000"/>
                  </a:schemeClr>
                </a:solidFill>
                <a:latin typeface="Arial Narrow" pitchFamily="34" charset="0"/>
              </a:rPr>
              <a:t> Pracownika obowiązuje 3-miesięczny okres rozliczeniowy, a praca jest wykonywana od poniedziałku do piątku. Pora nocna przypada w zakładzie pomiędzy godzinami 22</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a 6</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a:t>
            </a:r>
            <a:endParaRPr lang="pl-PL" sz="1600" dirty="0" smtClean="0">
              <a:solidFill>
                <a:schemeClr val="tx1">
                  <a:lumMod val="65000"/>
                  <a:lumOff val="35000"/>
                </a:schemeClr>
              </a:solidFill>
              <a:latin typeface="Arial Narrow" pitchFamily="34" charset="0"/>
            </a:endParaRPr>
          </a:p>
          <a:p>
            <a:pPr algn="just">
              <a:spcBef>
                <a:spcPts val="900"/>
              </a:spcBef>
            </a:pPr>
            <a:r>
              <a:rPr lang="pl-PL" sz="1600" i="1" dirty="0" smtClean="0">
                <a:solidFill>
                  <a:schemeClr val="tx1">
                    <a:lumMod val="65000"/>
                    <a:lumOff val="35000"/>
                  </a:schemeClr>
                </a:solidFill>
                <a:latin typeface="Arial Narrow" pitchFamily="34" charset="0"/>
              </a:rPr>
              <a:t>W dniu 15 lipca 2020 r. pracodawca polecił pracownikowi przyjść do pracy na godz. 6</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do 14</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zamiast od 14</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do 22</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W dniach od 13 do 14 lipca pracownik, zgodnie z rozkładem, wykonywał pracę w godzinach od 14</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do 22</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a:t>
            </a:r>
            <a:endParaRPr lang="pl-PL" sz="1600" dirty="0" smtClean="0">
              <a:solidFill>
                <a:schemeClr val="tx1">
                  <a:lumMod val="65000"/>
                  <a:lumOff val="35000"/>
                </a:schemeClr>
              </a:solidFill>
              <a:latin typeface="Arial Narrow" pitchFamily="34" charset="0"/>
            </a:endParaRPr>
          </a:p>
          <a:p>
            <a:pPr algn="just">
              <a:spcBef>
                <a:spcPts val="900"/>
              </a:spcBef>
            </a:pPr>
            <a:r>
              <a:rPr lang="pl-PL" sz="1600" i="1" dirty="0" smtClean="0">
                <a:solidFill>
                  <a:schemeClr val="tx1">
                    <a:lumMod val="65000"/>
                    <a:lumOff val="35000"/>
                  </a:schemeClr>
                </a:solidFill>
                <a:latin typeface="Arial Narrow" pitchFamily="34" charset="0"/>
              </a:rPr>
              <a:t>W powyższej sytuacji praca w środę 15 lipca przypadała w poprzedniej dobie pracowniczej, która trwała od godz. 14</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we wtorek do godz. 14</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w środę. Praca w środę (15 lipca br.) od godz. 6</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do 14</a:t>
            </a:r>
            <a:r>
              <a:rPr lang="pl-PL" sz="1600" i="1" baseline="30000" dirty="0" smtClean="0">
                <a:solidFill>
                  <a:schemeClr val="tx1">
                    <a:lumMod val="65000"/>
                    <a:lumOff val="35000"/>
                  </a:schemeClr>
                </a:solidFill>
                <a:latin typeface="Arial Narrow" pitchFamily="34" charset="0"/>
              </a:rPr>
              <a:t>00</a:t>
            </a:r>
            <a:r>
              <a:rPr lang="pl-PL" sz="1600" i="1" dirty="0" smtClean="0">
                <a:solidFill>
                  <a:schemeClr val="tx1">
                    <a:lumMod val="65000"/>
                    <a:lumOff val="35000"/>
                  </a:schemeClr>
                </a:solidFill>
                <a:latin typeface="Arial Narrow" pitchFamily="34" charset="0"/>
              </a:rPr>
              <a:t> przypadała w dobie wtorkowej i stanowiła nadgodziny dobowe. Pracownikowi przysługują za nią 50% dodatki do wynagrodzenia (za każdą godzinę pracy), gdyż przypadała w porze dziennej.</a:t>
            </a:r>
            <a:endParaRPr lang="pl-PL" sz="1600" dirty="0" smtClean="0">
              <a:solidFill>
                <a:schemeClr val="tx1">
                  <a:lumMod val="65000"/>
                  <a:lumOff val="35000"/>
                </a:schemeClr>
              </a:solidFill>
              <a:latin typeface="Arial Narrow" pitchFamily="34" charset="0"/>
            </a:endParaRPr>
          </a:p>
          <a:p>
            <a:pPr algn="just">
              <a:spcBef>
                <a:spcPts val="900"/>
              </a:spcBef>
            </a:pPr>
            <a:r>
              <a:rPr lang="pl-PL" sz="1600" b="1" i="1" dirty="0" smtClean="0">
                <a:solidFill>
                  <a:schemeClr val="tx1">
                    <a:lumMod val="65000"/>
                    <a:lumOff val="35000"/>
                  </a:schemeClr>
                </a:solidFill>
                <a:latin typeface="Arial Narrow" pitchFamily="34" charset="0"/>
              </a:rPr>
              <a:t>Przy tak świadczonej pracy zostały naruszone przepisy z zakresu czasu pracy, ponieważ pracownik nie miał zachowanego odpoczynku dobowego. Jego odpoczynek dobowy trwał tylko 8 godzin (od 22</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do 6</a:t>
            </a:r>
            <a:r>
              <a:rPr lang="pl-PL" sz="1600" b="1" i="1" baseline="30000" dirty="0" smtClean="0">
                <a:solidFill>
                  <a:schemeClr val="tx1">
                    <a:lumMod val="65000"/>
                    <a:lumOff val="35000"/>
                  </a:schemeClr>
                </a:solidFill>
                <a:latin typeface="Arial Narrow" pitchFamily="34" charset="0"/>
              </a:rPr>
              <a:t>00</a:t>
            </a:r>
            <a:r>
              <a:rPr lang="pl-PL" sz="1600" b="1" i="1" dirty="0" smtClean="0">
                <a:solidFill>
                  <a:schemeClr val="tx1">
                    <a:lumMod val="65000"/>
                    <a:lumOff val="35000"/>
                  </a:schemeClr>
                </a:solidFill>
                <a:latin typeface="Arial Narrow" pitchFamily="34" charset="0"/>
              </a:rPr>
              <a:t>), zamiast obowiązujących 11 godzin.</a:t>
            </a:r>
            <a:endParaRPr lang="pl-PL" sz="1600" dirty="0" smtClean="0">
              <a:solidFill>
                <a:schemeClr val="tx1">
                  <a:lumMod val="65000"/>
                  <a:lumOff val="35000"/>
                </a:schemeClr>
              </a:solidFill>
              <a:latin typeface="Arial Narrow" pitchFamily="34" charset="0"/>
            </a:endParaRPr>
          </a:p>
          <a:p>
            <a:pPr marL="342900" indent="-342900" algn="just">
              <a:spcBef>
                <a:spcPts val="900"/>
              </a:spcBef>
              <a:buClr>
                <a:srgbClr val="CC0066"/>
              </a:buClr>
              <a:buSzPct val="110000"/>
            </a:pPr>
            <a:endParaRPr lang="pl-PL" sz="1600" b="1" dirty="0">
              <a:solidFill>
                <a:schemeClr val="tx1">
                  <a:lumMod val="65000"/>
                  <a:lumOff val="35000"/>
                </a:schemeClr>
              </a:solidFill>
              <a:latin typeface="Arial Narrow" pitchFamily="34" charset="0"/>
            </a:endParaRPr>
          </a:p>
          <a:p>
            <a:pPr algn="just">
              <a:spcBef>
                <a:spcPts val="9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44</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539552" y="1484784"/>
            <a:ext cx="7772400" cy="864096"/>
          </a:xfrm>
        </p:spPr>
        <p:txBody>
          <a:bodyPr>
            <a:normAutofit/>
          </a:bodyPr>
          <a:lstStyle/>
          <a:p>
            <a:r>
              <a:rPr lang="pl-PL" b="1" u="sng" dirty="0" smtClean="0">
                <a:solidFill>
                  <a:srgbClr val="D31B77"/>
                </a:solidFill>
                <a:latin typeface="Arial Narrow" pitchFamily="34" charset="0"/>
              </a:rPr>
              <a:t>BLOK 3</a:t>
            </a:r>
            <a:endParaRPr lang="pl-PL" dirty="0">
              <a:solidFill>
                <a:srgbClr val="D31B77"/>
              </a:solidFill>
            </a:endParaRPr>
          </a:p>
        </p:txBody>
      </p:sp>
      <p:sp>
        <p:nvSpPr>
          <p:cNvPr id="3" name="Podtytuł 2"/>
          <p:cNvSpPr>
            <a:spLocks noGrp="1"/>
          </p:cNvSpPr>
          <p:nvPr>
            <p:ph type="subTitle" idx="1"/>
          </p:nvPr>
        </p:nvSpPr>
        <p:spPr>
          <a:xfrm>
            <a:off x="1403648" y="3068960"/>
            <a:ext cx="6400800" cy="792088"/>
          </a:xfrm>
        </p:spPr>
        <p:txBody>
          <a:bodyPr>
            <a:normAutofit fontScale="85000" lnSpcReduction="20000"/>
          </a:bodyPr>
          <a:lstStyle/>
          <a:p>
            <a:r>
              <a:rPr lang="pl-PL" b="1" dirty="0" smtClean="0">
                <a:solidFill>
                  <a:schemeClr val="accent1">
                    <a:lumMod val="75000"/>
                  </a:schemeClr>
                </a:solidFill>
                <a:latin typeface="Arial Narrow" pitchFamily="34" charset="0"/>
              </a:rPr>
              <a:t>Podróże służbowe a czas pracy</a:t>
            </a:r>
            <a:r>
              <a:rPr lang="pl-PL" dirty="0" smtClean="0">
                <a:solidFill>
                  <a:schemeClr val="accent1">
                    <a:lumMod val="75000"/>
                  </a:schemeClr>
                </a:solidFill>
                <a:latin typeface="Arial Narrow" pitchFamily="34" charset="0"/>
              </a:rPr>
              <a:t/>
            </a:r>
            <a:br>
              <a:rPr lang="pl-PL" dirty="0" smtClean="0">
                <a:solidFill>
                  <a:schemeClr val="accent1">
                    <a:lumMod val="75000"/>
                  </a:schemeClr>
                </a:solidFill>
                <a:latin typeface="Arial Narrow" pitchFamily="34" charset="0"/>
              </a:rPr>
            </a:br>
            <a:endParaRPr lang="pl-PL" dirty="0" smtClean="0">
              <a:solidFill>
                <a:schemeClr val="accent1">
                  <a:lumMod val="75000"/>
                </a:schemeClr>
              </a:solidFill>
              <a:latin typeface="Arial Narrow" pitchFamily="34" charset="0"/>
            </a:endParaRPr>
          </a:p>
          <a:p>
            <a:endParaRPr lang="pl-PL"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45</a:t>
            </a:fld>
            <a:endParaRPr lang="pl-PL"/>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892260"/>
          </a:xfrm>
        </p:spPr>
        <p:txBody>
          <a:bodyPr>
            <a:noAutofit/>
          </a:bodyPr>
          <a:lstStyle/>
          <a:p>
            <a:r>
              <a:rPr lang="pl-PL" sz="2200" b="1" dirty="0" smtClean="0">
                <a:solidFill>
                  <a:srgbClr val="D31B77"/>
                </a:solidFill>
                <a:latin typeface="Arial Narrow" pitchFamily="34" charset="0"/>
              </a:rPr>
              <a:t>Czym jest podróż służbowa? </a:t>
            </a:r>
          </a:p>
        </p:txBody>
      </p:sp>
      <p:sp>
        <p:nvSpPr>
          <p:cNvPr id="3" name="Podtytuł 2"/>
          <p:cNvSpPr>
            <a:spLocks noGrp="1"/>
          </p:cNvSpPr>
          <p:nvPr>
            <p:ph type="subTitle" idx="1"/>
          </p:nvPr>
        </p:nvSpPr>
        <p:spPr>
          <a:xfrm>
            <a:off x="928662" y="1785926"/>
            <a:ext cx="7358114" cy="3357586"/>
          </a:xfrm>
        </p:spPr>
        <p:txBody>
          <a:bodyPr>
            <a:noAutofit/>
          </a:bodyPr>
          <a:lstStyle/>
          <a:p>
            <a:pPr algn="just">
              <a:spcBef>
                <a:spcPts val="1200"/>
              </a:spcBef>
            </a:pPr>
            <a:r>
              <a:rPr lang="pl-PL" sz="1800" b="1" dirty="0" smtClean="0">
                <a:solidFill>
                  <a:schemeClr val="tx1">
                    <a:lumMod val="65000"/>
                    <a:lumOff val="35000"/>
                  </a:schemeClr>
                </a:solidFill>
                <a:latin typeface="Arial Narrow" pitchFamily="34" charset="0"/>
              </a:rPr>
              <a:t>Podróżą służbową jest wykonywanie przez pracownika zadania służbowego poza miejscowością, w której znajduje się siedziba pracodawcy, lub poza stałym miejscem pracy.</a:t>
            </a:r>
            <a:endParaRPr lang="pl-PL" sz="1800" dirty="0" smtClean="0">
              <a:solidFill>
                <a:schemeClr val="tx1">
                  <a:lumMod val="65000"/>
                  <a:lumOff val="35000"/>
                </a:schemeClr>
              </a:solidFill>
              <a:latin typeface="Arial Narrow" pitchFamily="34" charset="0"/>
            </a:endParaRPr>
          </a:p>
          <a:p>
            <a:pPr algn="just">
              <a:spcBef>
                <a:spcPts val="1200"/>
              </a:spcBef>
            </a:pPr>
            <a:r>
              <a:rPr lang="pl-PL" sz="1800" dirty="0" smtClean="0">
                <a:solidFill>
                  <a:schemeClr val="tx1">
                    <a:lumMod val="65000"/>
                    <a:lumOff val="35000"/>
                  </a:schemeClr>
                </a:solidFill>
                <a:latin typeface="Arial Narrow" pitchFamily="34" charset="0"/>
              </a:rPr>
              <a:t>Czyli o podróży służbowej mówi się w sytuacji, gdy na wyraźne polecenie pracodawcy (nie musi być w formie pisemnej; przepisy milczą na ten temat) pracownik wyjeżdża poza siedzibę firmy, aby realizować zadanie służbowe zlecone przez pracodawcę. Może to być spotkanie z kontrahentem w celu umówienia nowego kontraktu czy np. wyjazd na konferencję branżową.</a:t>
            </a:r>
          </a:p>
          <a:p>
            <a:pPr algn="just">
              <a:spcBef>
                <a:spcPts val="1200"/>
              </a:spcBef>
            </a:pPr>
            <a:r>
              <a:rPr lang="pl-PL" sz="1800" b="1" i="1" u="sng" dirty="0" smtClean="0">
                <a:latin typeface="Arial Narrow" pitchFamily="34" charset="0"/>
              </a:rPr>
              <a:t/>
            </a:r>
            <a:br>
              <a:rPr lang="pl-PL" sz="1800" b="1" i="1" u="sng" dirty="0" smtClean="0">
                <a:latin typeface="Arial Narrow" pitchFamily="34" charset="0"/>
              </a:rPr>
            </a:br>
            <a:endParaRPr lang="pl-PL" sz="1800" dirty="0" smtClean="0">
              <a:latin typeface="Arial Narrow" pitchFamily="34" charset="0"/>
            </a:endParaRPr>
          </a:p>
          <a:p>
            <a:pPr marL="342900" indent="-342900" algn="just">
              <a:spcBef>
                <a:spcPts val="1200"/>
              </a:spcBef>
              <a:buClr>
                <a:srgbClr val="CC0066"/>
              </a:buClr>
              <a:buSzPct val="110000"/>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46</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892260"/>
          </a:xfrm>
        </p:spPr>
        <p:txBody>
          <a:bodyPr>
            <a:noAutofit/>
          </a:bodyPr>
          <a:lstStyle/>
          <a:p>
            <a:r>
              <a:rPr lang="pl-PL" sz="2200" b="1" dirty="0" smtClean="0">
                <a:solidFill>
                  <a:srgbClr val="D31B77"/>
                </a:solidFill>
                <a:latin typeface="Arial Narrow" pitchFamily="34" charset="0"/>
              </a:rPr>
              <a:t>Podróż służbowa a oddelegowanie</a:t>
            </a:r>
          </a:p>
        </p:txBody>
      </p:sp>
      <p:sp>
        <p:nvSpPr>
          <p:cNvPr id="3" name="Podtytuł 2"/>
          <p:cNvSpPr>
            <a:spLocks noGrp="1"/>
          </p:cNvSpPr>
          <p:nvPr>
            <p:ph type="subTitle" idx="1"/>
          </p:nvPr>
        </p:nvSpPr>
        <p:spPr>
          <a:xfrm>
            <a:off x="928662" y="1785926"/>
            <a:ext cx="7286676" cy="3786214"/>
          </a:xfrm>
        </p:spPr>
        <p:txBody>
          <a:bodyPr>
            <a:noAutofit/>
          </a:bodyPr>
          <a:lstStyle/>
          <a:p>
            <a:pPr algn="just">
              <a:spcBef>
                <a:spcPts val="1200"/>
              </a:spcBef>
            </a:pPr>
            <a:r>
              <a:rPr lang="pl-PL" sz="1800" b="1" dirty="0" smtClean="0">
                <a:solidFill>
                  <a:schemeClr val="accent1">
                    <a:lumMod val="75000"/>
                  </a:schemeClr>
                </a:solidFill>
                <a:latin typeface="Arial Narrow" pitchFamily="34" charset="0"/>
              </a:rPr>
              <a:t>Podróż służbowa:</a:t>
            </a:r>
            <a:endParaRPr lang="pl-PL" sz="1800" dirty="0" smtClean="0">
              <a:solidFill>
                <a:schemeClr val="accent1">
                  <a:lumMod val="75000"/>
                </a:schemeClr>
              </a:solidFill>
              <a:latin typeface="Arial Narrow" pitchFamily="34" charset="0"/>
            </a:endParaRPr>
          </a:p>
          <a:p>
            <a:pPr algn="just">
              <a:spcBef>
                <a:spcPts val="1200"/>
              </a:spcBef>
            </a:pPr>
            <a:r>
              <a:rPr lang="pl-PL" sz="1800" b="1" dirty="0" smtClean="0">
                <a:solidFill>
                  <a:schemeClr val="tx1">
                    <a:lumMod val="65000"/>
                    <a:lumOff val="35000"/>
                  </a:schemeClr>
                </a:solidFill>
                <a:latin typeface="Arial Narrow" pitchFamily="34" charset="0"/>
              </a:rPr>
              <a:t>Pracownik</a:t>
            </a:r>
            <a:r>
              <a:rPr lang="pl-PL" sz="1800" dirty="0" smtClean="0">
                <a:solidFill>
                  <a:schemeClr val="tx1">
                    <a:lumMod val="65000"/>
                    <a:lumOff val="35000"/>
                  </a:schemeClr>
                </a:solidFill>
                <a:latin typeface="Arial Narrow" pitchFamily="34" charset="0"/>
              </a:rPr>
              <a:t>, w ramach podróży służbowej, </a:t>
            </a:r>
            <a:r>
              <a:rPr lang="pl-PL" sz="1800" b="1" dirty="0" smtClean="0">
                <a:solidFill>
                  <a:schemeClr val="tx1">
                    <a:lumMod val="65000"/>
                    <a:lumOff val="35000"/>
                  </a:schemeClr>
                </a:solidFill>
                <a:latin typeface="Arial Narrow" pitchFamily="34" charset="0"/>
              </a:rPr>
              <a:t>ma polecone do wykonania zadanie</a:t>
            </a:r>
            <a:r>
              <a:rPr lang="pl-PL" sz="1800" dirty="0" smtClean="0">
                <a:solidFill>
                  <a:schemeClr val="tx1">
                    <a:lumMod val="65000"/>
                    <a:lumOff val="35000"/>
                  </a:schemeClr>
                </a:solidFill>
                <a:latin typeface="Arial Narrow" pitchFamily="34" charset="0"/>
              </a:rPr>
              <a:t>, które to zadanie stanowi, w kompleksie jego obowiązków służbowych, zjawisko nietypowe/okazjonalne. </a:t>
            </a:r>
          </a:p>
          <a:p>
            <a:pPr lvl="0" algn="just">
              <a:spcBef>
                <a:spcPts val="1200"/>
              </a:spcBef>
            </a:pPr>
            <a:r>
              <a:rPr lang="pl-PL" sz="1800" b="1" dirty="0" smtClean="0">
                <a:solidFill>
                  <a:schemeClr val="accent1">
                    <a:lumMod val="75000"/>
                  </a:schemeClr>
                </a:solidFill>
                <a:latin typeface="Arial Narrow" pitchFamily="34" charset="0"/>
              </a:rPr>
              <a:t>Oddelegowanie pracownika:</a:t>
            </a:r>
            <a:endParaRPr lang="pl-PL" sz="1800" dirty="0" smtClean="0">
              <a:solidFill>
                <a:schemeClr val="accent1">
                  <a:lumMod val="75000"/>
                </a:schemeClr>
              </a:solidFill>
              <a:latin typeface="Arial Narrow" pitchFamily="34" charset="0"/>
            </a:endParaRPr>
          </a:p>
          <a:p>
            <a:pPr algn="just">
              <a:spcBef>
                <a:spcPts val="1200"/>
              </a:spcBef>
            </a:pPr>
            <a:r>
              <a:rPr lang="pl-PL" sz="1800" b="1" dirty="0" smtClean="0">
                <a:solidFill>
                  <a:schemeClr val="tx1">
                    <a:lumMod val="65000"/>
                    <a:lumOff val="35000"/>
                  </a:schemeClr>
                </a:solidFill>
                <a:latin typeface="Arial Narrow" pitchFamily="34" charset="0"/>
              </a:rPr>
              <a:t>Pracownik</a:t>
            </a:r>
            <a:r>
              <a:rPr lang="pl-PL" sz="1800" dirty="0" smtClean="0">
                <a:solidFill>
                  <a:schemeClr val="tx1">
                    <a:lumMod val="65000"/>
                    <a:lumOff val="35000"/>
                  </a:schemeClr>
                </a:solidFill>
                <a:latin typeface="Arial Narrow" pitchFamily="34" charset="0"/>
              </a:rPr>
              <a:t> </a:t>
            </a:r>
            <a:r>
              <a:rPr lang="pl-PL" sz="1800" b="1" dirty="0" smtClean="0">
                <a:solidFill>
                  <a:schemeClr val="tx1">
                    <a:lumMod val="65000"/>
                    <a:lumOff val="35000"/>
                  </a:schemeClr>
                </a:solidFill>
                <a:latin typeface="Arial Narrow" pitchFamily="34" charset="0"/>
              </a:rPr>
              <a:t>wykonuje</a:t>
            </a:r>
            <a:r>
              <a:rPr lang="pl-PL" sz="1800" dirty="0" smtClean="0">
                <a:solidFill>
                  <a:schemeClr val="tx1">
                    <a:lumMod val="65000"/>
                    <a:lumOff val="35000"/>
                  </a:schemeClr>
                </a:solidFill>
                <a:latin typeface="Arial Narrow" pitchFamily="34" charset="0"/>
              </a:rPr>
              <a:t> swoją </a:t>
            </a:r>
            <a:r>
              <a:rPr lang="pl-PL" sz="1800" b="1" dirty="0" smtClean="0">
                <a:solidFill>
                  <a:schemeClr val="tx1">
                    <a:lumMod val="65000"/>
                    <a:lumOff val="35000"/>
                  </a:schemeClr>
                </a:solidFill>
                <a:latin typeface="Arial Narrow" pitchFamily="34" charset="0"/>
              </a:rPr>
              <a:t>pracę przez dłuższy czas</a:t>
            </a:r>
            <a:r>
              <a:rPr lang="pl-PL" sz="1800" dirty="0" smtClean="0">
                <a:solidFill>
                  <a:schemeClr val="tx1">
                    <a:lumMod val="65000"/>
                    <a:lumOff val="35000"/>
                  </a:schemeClr>
                </a:solidFill>
                <a:latin typeface="Arial Narrow" pitchFamily="34" charset="0"/>
              </a:rPr>
              <a:t> w innym miejscu (nawet za granicą) wskazanym przez pracodawcę, niż zapisane w umowie o pracę lub innym dokumencie. </a:t>
            </a:r>
          </a:p>
          <a:p>
            <a:pPr algn="just">
              <a:spcBef>
                <a:spcPts val="1200"/>
              </a:spcBef>
            </a:pPr>
            <a:r>
              <a:rPr lang="pl-PL" sz="1800" dirty="0" smtClean="0">
                <a:solidFill>
                  <a:schemeClr val="tx1">
                    <a:lumMod val="65000"/>
                    <a:lumOff val="35000"/>
                  </a:schemeClr>
                </a:solidFill>
                <a:latin typeface="Arial Narrow" pitchFamily="34" charset="0"/>
              </a:rPr>
              <a:t>Rozróżnienie to ma doniosłe znaczenie z uwagi na świadczenia należne z tego tytułu – prawo do diet i innych świadczeń związanych z podróżą służbową czy w przypadku delegowania np. prawo do dodatku za rozłąkę. </a:t>
            </a:r>
          </a:p>
          <a:p>
            <a:r>
              <a:rPr lang="pl-PL" sz="1800" b="1" i="1" dirty="0" smtClean="0">
                <a:solidFill>
                  <a:schemeClr val="tx1">
                    <a:lumMod val="65000"/>
                    <a:lumOff val="35000"/>
                  </a:schemeClr>
                </a:solidFill>
              </a:rPr>
              <a:t/>
            </a:r>
            <a:br>
              <a:rPr lang="pl-PL" sz="1800" b="1" i="1" dirty="0" smtClean="0">
                <a:solidFill>
                  <a:schemeClr val="tx1">
                    <a:lumMod val="65000"/>
                    <a:lumOff val="35000"/>
                  </a:schemeClr>
                </a:solidFill>
              </a:rPr>
            </a:br>
            <a:endParaRPr lang="pl-PL" sz="1800" dirty="0" smtClean="0">
              <a:solidFill>
                <a:schemeClr val="tx1">
                  <a:lumMod val="65000"/>
                  <a:lumOff val="35000"/>
                </a:schemeClr>
              </a:solidFill>
              <a:latin typeface="Arial Narrow" pitchFamily="34" charset="0"/>
            </a:endParaRPr>
          </a:p>
          <a:p>
            <a:pPr marL="342900" indent="-342900" algn="just">
              <a:spcBef>
                <a:spcPts val="1200"/>
              </a:spcBef>
              <a:buClr>
                <a:srgbClr val="CC0066"/>
              </a:buClr>
              <a:buSzPct val="110000"/>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47</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892260"/>
          </a:xfrm>
        </p:spPr>
        <p:txBody>
          <a:bodyPr>
            <a:noAutofit/>
          </a:bodyPr>
          <a:lstStyle/>
          <a:p>
            <a:r>
              <a:rPr lang="pl-PL" sz="2200" b="1" dirty="0" smtClean="0">
                <a:solidFill>
                  <a:srgbClr val="D31B77"/>
                </a:solidFill>
                <a:latin typeface="Arial Narrow" pitchFamily="34" charset="0"/>
              </a:rPr>
              <a:t>Nie jest również podróżą służbową</a:t>
            </a:r>
          </a:p>
        </p:txBody>
      </p:sp>
      <p:sp>
        <p:nvSpPr>
          <p:cNvPr id="3" name="Podtytuł 2"/>
          <p:cNvSpPr>
            <a:spLocks noGrp="1"/>
          </p:cNvSpPr>
          <p:nvPr>
            <p:ph type="subTitle" idx="1"/>
          </p:nvPr>
        </p:nvSpPr>
        <p:spPr>
          <a:xfrm>
            <a:off x="928662" y="1785926"/>
            <a:ext cx="7286676" cy="2071702"/>
          </a:xfrm>
        </p:spPr>
        <p:txBody>
          <a:bodyPr>
            <a:noAutofit/>
          </a:bodyPr>
          <a:lstStyle/>
          <a:p>
            <a:pPr algn="just"/>
            <a:r>
              <a:rPr lang="pl-PL" sz="1800" b="1" dirty="0" smtClean="0">
                <a:solidFill>
                  <a:schemeClr val="tx1">
                    <a:lumMod val="65000"/>
                    <a:lumOff val="35000"/>
                  </a:schemeClr>
                </a:solidFill>
                <a:latin typeface="Arial Narrow" pitchFamily="34" charset="0"/>
              </a:rPr>
              <a:t>Wykonywanie pracy (zadań) w różnych miejscowościach, gdy przedmiotem zobowiązania pracownika jest stałe wykonywanie pracy (zadań) w tych miejscowościach. Dotyczy to np. przedstawicieli handlowych oraz innych pracowników mobilnych, których praca ze swej istoty polega na przemieszczaniu się po pewnym obszarze.</a:t>
            </a:r>
          </a:p>
          <a:p>
            <a:pPr algn="just"/>
            <a:r>
              <a:rPr lang="pl-PL" sz="1800" b="1" i="1" dirty="0" smtClean="0">
                <a:latin typeface="Arial Narrow" pitchFamily="34" charset="0"/>
              </a:rPr>
              <a:t/>
            </a:r>
            <a:br>
              <a:rPr lang="pl-PL" sz="1800" b="1" i="1" dirty="0" smtClean="0">
                <a:latin typeface="Arial Narrow" pitchFamily="34" charset="0"/>
              </a:rPr>
            </a:br>
            <a:endParaRPr lang="pl-PL" sz="1800" dirty="0" smtClean="0">
              <a:latin typeface="Arial Narrow" pitchFamily="34" charset="0"/>
            </a:endParaRPr>
          </a:p>
          <a:p>
            <a:pPr marL="342900" indent="-342900" algn="just">
              <a:spcBef>
                <a:spcPts val="1200"/>
              </a:spcBef>
              <a:buClr>
                <a:srgbClr val="CC0066"/>
              </a:buClr>
              <a:buSzPct val="110000"/>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48</a:t>
            </a:fld>
            <a:endParaRPr lang="pl-PL"/>
          </a:p>
        </p:txBody>
      </p:sp>
    </p:spTree>
    <p:extLst>
      <p:ext uri="{BB962C8B-B14F-4D97-AF65-F5344CB8AC3E}">
        <p14:creationId xmlns:p14="http://schemas.microsoft.com/office/powerpoint/2010/main" xmlns="" val="419558136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892260"/>
          </a:xfrm>
        </p:spPr>
        <p:txBody>
          <a:bodyPr>
            <a:noAutofit/>
          </a:bodyPr>
          <a:lstStyle/>
          <a:p>
            <a:r>
              <a:rPr lang="pl-PL" sz="2200" b="1" dirty="0" smtClean="0">
                <a:solidFill>
                  <a:srgbClr val="D31B77"/>
                </a:solidFill>
                <a:latin typeface="Arial Narrow" pitchFamily="34" charset="0"/>
              </a:rPr>
              <a:t>Czy czas podróży służbowej jest zaliczany do czasu pracy?</a:t>
            </a:r>
          </a:p>
        </p:txBody>
      </p:sp>
      <p:sp>
        <p:nvSpPr>
          <p:cNvPr id="3" name="Podtytuł 2"/>
          <p:cNvSpPr>
            <a:spLocks noGrp="1"/>
          </p:cNvSpPr>
          <p:nvPr>
            <p:ph type="subTitle" idx="1"/>
          </p:nvPr>
        </p:nvSpPr>
        <p:spPr>
          <a:xfrm>
            <a:off x="857224" y="1500174"/>
            <a:ext cx="7500990" cy="4786346"/>
          </a:xfrm>
        </p:spPr>
        <p:txBody>
          <a:bodyPr>
            <a:noAutofit/>
          </a:bodyPr>
          <a:lstStyle/>
          <a:p>
            <a:pPr algn="just">
              <a:spcBef>
                <a:spcPts val="900"/>
              </a:spcBef>
              <a:buClr>
                <a:srgbClr val="CC0066"/>
              </a:buClr>
            </a:pPr>
            <a:r>
              <a:rPr lang="pl-PL" sz="1600" b="1" dirty="0" smtClean="0">
                <a:solidFill>
                  <a:schemeClr val="tx1">
                    <a:lumMod val="65000"/>
                    <a:lumOff val="35000"/>
                  </a:schemeClr>
                </a:solidFill>
                <a:latin typeface="Arial Narrow" pitchFamily="34" charset="0"/>
              </a:rPr>
              <a:t>Wg orzecznictwa: </a:t>
            </a:r>
          </a:p>
          <a:p>
            <a:pPr marL="342900" indent="-342900" algn="just">
              <a:spcBef>
                <a:spcPts val="900"/>
              </a:spcBef>
              <a:buClr>
                <a:srgbClr val="CC0066"/>
              </a:buClr>
              <a:buFont typeface="Wingdings" pitchFamily="2" charset="2"/>
              <a:buChar char="ü"/>
            </a:pPr>
            <a:r>
              <a:rPr lang="pl-PL" sz="1600" b="1" dirty="0" smtClean="0">
                <a:solidFill>
                  <a:schemeClr val="tx1">
                    <a:lumMod val="65000"/>
                    <a:lumOff val="35000"/>
                  </a:schemeClr>
                </a:solidFill>
                <a:latin typeface="Arial Narrow" pitchFamily="34" charset="0"/>
              </a:rPr>
              <a:t>Czas dojazdu i powrotu z miejscowości stanowiącej cel pracowniczej podróży służbowej oraz czas pobytu w tej miejscowości nie są pozostawaniem do dyspozycji pracodawcy w miejscu wyznaczonym do wykonywania pracy (art. 128 § 1 </a:t>
            </a:r>
            <a:r>
              <a:rPr lang="pl-PL" sz="1600" b="1" dirty="0" err="1" smtClean="0">
                <a:solidFill>
                  <a:schemeClr val="tx1">
                    <a:lumMod val="65000"/>
                    <a:lumOff val="35000"/>
                  </a:schemeClr>
                </a:solidFill>
                <a:latin typeface="Arial Narrow" pitchFamily="34" charset="0"/>
              </a:rPr>
              <a:t>k.p</a:t>
            </a:r>
            <a:r>
              <a:rPr lang="pl-PL" sz="1600" b="1" dirty="0" smtClean="0">
                <a:solidFill>
                  <a:schemeClr val="tx1">
                    <a:lumMod val="65000"/>
                    <a:lumOff val="35000"/>
                  </a:schemeClr>
                </a:solidFill>
                <a:latin typeface="Arial Narrow" pitchFamily="34" charset="0"/>
              </a:rPr>
              <a:t>.), lecz w zakresie przypadającym na godziny normalnego rozkładu czasu pracy podlegają wliczeniu do jego normy (nie mogą być od niej odliczone).</a:t>
            </a:r>
          </a:p>
          <a:p>
            <a:pPr marL="342900" indent="-342900" algn="just">
              <a:spcBef>
                <a:spcPts val="900"/>
              </a:spcBef>
              <a:buClr>
                <a:srgbClr val="CC0066"/>
              </a:buClr>
              <a:buFont typeface="Wingdings" pitchFamily="2" charset="2"/>
              <a:buChar char="ü"/>
            </a:pPr>
            <a:r>
              <a:rPr lang="pl-PL" sz="1600" b="1" dirty="0" smtClean="0">
                <a:solidFill>
                  <a:schemeClr val="tx1">
                    <a:lumMod val="65000"/>
                    <a:lumOff val="35000"/>
                  </a:schemeClr>
                </a:solidFill>
                <a:latin typeface="Arial Narrow" pitchFamily="34" charset="0"/>
              </a:rPr>
              <a:t>Pracownikowi odbywającemu podróż służbową przysługuje w zasadzie wynagrodzenie tylko za ten czas podróży, który odpowiada czasowi jego pracy (np. jeśli pracuje </a:t>
            </a:r>
            <a:br>
              <a:rPr lang="pl-PL" sz="1600" b="1" dirty="0" smtClean="0">
                <a:solidFill>
                  <a:schemeClr val="tx1">
                    <a:lumMod val="65000"/>
                    <a:lumOff val="35000"/>
                  </a:schemeClr>
                </a:solidFill>
                <a:latin typeface="Arial Narrow" pitchFamily="34" charset="0"/>
              </a:rPr>
            </a:br>
            <a:r>
              <a:rPr lang="pl-PL" sz="1600" b="1" dirty="0" smtClean="0">
                <a:solidFill>
                  <a:schemeClr val="tx1">
                    <a:lumMod val="65000"/>
                    <a:lumOff val="35000"/>
                  </a:schemeClr>
                </a:solidFill>
                <a:latin typeface="Arial Narrow" pitchFamily="34" charset="0"/>
              </a:rPr>
              <a:t>8 godzin dziennie, to tylko za te 8 godzin otrzyma wynagrodzenie, choćby podróż trwała 10 godzin). Jeżeli jednak pracownik wykonuje jeszcze jakąś pracę po „zużyciu" na podróż służbową całego swojego czasu pracy, przysługuje mu za nią – oprócz normalnego wynagrodzenia – również dodatek za pracę w godzinach nadliczbowych. Dodatek ten należy się za czas, w ciągu którego praca ta była wykonywana.</a:t>
            </a:r>
          </a:p>
          <a:p>
            <a:pPr marL="342900" indent="-342900" algn="just">
              <a:spcBef>
                <a:spcPts val="900"/>
              </a:spcBef>
              <a:buClr>
                <a:srgbClr val="CC0066"/>
              </a:buClr>
              <a:buFont typeface="Wingdings" pitchFamily="2" charset="2"/>
              <a:buChar char="ü"/>
            </a:pPr>
            <a:r>
              <a:rPr lang="pl-PL" sz="1600" b="1" dirty="0" smtClean="0">
                <a:solidFill>
                  <a:schemeClr val="tx1">
                    <a:lumMod val="65000"/>
                    <a:lumOff val="35000"/>
                  </a:schemeClr>
                </a:solidFill>
                <a:latin typeface="Arial Narrow" pitchFamily="34" charset="0"/>
              </a:rPr>
              <a:t>Inaczej mówiąc, odbywanie podróży służbowej poza „czasem pracy", a ściślej poza obowiązującym pracownika rozkładem czasu pracy, nie rodzi obowiązku wypłacenia pracownikowi dodatkowego wynagrodzenia. Jeżeli jednak po zużyciu na podróż służbową całego swego „czasu pracy" pracownik wykonuje jeszcze jakąś konkretną pracę, za tę pracę przysługuje mu dodatek za pracę w godzinach nadliczbowych</a:t>
            </a:r>
            <a:r>
              <a:rPr lang="pl-PL" sz="1600" b="1" i="1" dirty="0" smtClean="0">
                <a:solidFill>
                  <a:schemeClr val="tx1">
                    <a:lumMod val="65000"/>
                    <a:lumOff val="35000"/>
                  </a:schemeClr>
                </a:solidFill>
                <a:latin typeface="Arial Narrow" pitchFamily="34" charset="0"/>
              </a:rPr>
              <a:t>.</a:t>
            </a:r>
            <a:endParaRPr lang="pl-PL" sz="1600" b="1" dirty="0" smtClean="0">
              <a:solidFill>
                <a:schemeClr val="tx1">
                  <a:lumMod val="65000"/>
                  <a:lumOff val="35000"/>
                </a:schemeClr>
              </a:solidFill>
              <a:latin typeface="Arial Narrow" pitchFamily="34" charset="0"/>
            </a:endParaRPr>
          </a:p>
          <a:p>
            <a:pPr algn="just">
              <a:spcBef>
                <a:spcPts val="900"/>
              </a:spcBef>
            </a:pPr>
            <a:endParaRPr lang="pl-PL" sz="1600" dirty="0" smtClean="0">
              <a:latin typeface="Arial Narrow" pitchFamily="34" charset="0"/>
            </a:endParaRPr>
          </a:p>
          <a:p>
            <a:pPr marL="342900" indent="-342900" algn="just">
              <a:spcBef>
                <a:spcPts val="900"/>
              </a:spcBef>
              <a:buClr>
                <a:srgbClr val="CC0066"/>
              </a:buClr>
              <a:buSzPct val="110000"/>
            </a:pPr>
            <a:endParaRPr lang="pl-PL" sz="1600" b="1" dirty="0">
              <a:latin typeface="Arial Narrow" pitchFamily="34" charset="0"/>
            </a:endParaRPr>
          </a:p>
          <a:p>
            <a:pPr algn="just">
              <a:spcBef>
                <a:spcPts val="9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49</a:t>
            </a:fld>
            <a:endParaRPr lang="pl-PL"/>
          </a:p>
        </p:txBody>
      </p:sp>
    </p:spTree>
    <p:extLst>
      <p:ext uri="{BB962C8B-B14F-4D97-AF65-F5344CB8AC3E}">
        <p14:creationId xmlns:p14="http://schemas.microsoft.com/office/powerpoint/2010/main" xmlns="" val="41955813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571480"/>
            <a:ext cx="7772400" cy="892260"/>
          </a:xfrm>
        </p:spPr>
        <p:txBody>
          <a:bodyPr>
            <a:noAutofit/>
          </a:bodyPr>
          <a:lstStyle/>
          <a:p>
            <a:r>
              <a:rPr lang="pl-PL" sz="2200" b="1" dirty="0" smtClean="0">
                <a:solidFill>
                  <a:srgbClr val="D31B77"/>
                </a:solidFill>
                <a:latin typeface="Arial Narrow" pitchFamily="34" charset="0"/>
              </a:rPr>
              <a:t>Podróż służbowa a limit gwarantowanego czasu odpoczynku</a:t>
            </a:r>
          </a:p>
        </p:txBody>
      </p:sp>
      <p:sp>
        <p:nvSpPr>
          <p:cNvPr id="3" name="Podtytuł 2"/>
          <p:cNvSpPr>
            <a:spLocks noGrp="1"/>
          </p:cNvSpPr>
          <p:nvPr>
            <p:ph type="subTitle" idx="1"/>
          </p:nvPr>
        </p:nvSpPr>
        <p:spPr>
          <a:xfrm>
            <a:off x="928662" y="1643050"/>
            <a:ext cx="7286676" cy="2357454"/>
          </a:xfrm>
        </p:spPr>
        <p:txBody>
          <a:bodyPr>
            <a:noAutofit/>
          </a:bodyPr>
          <a:lstStyle/>
          <a:p>
            <a:pPr algn="just"/>
            <a:r>
              <a:rPr lang="pl-PL" sz="1800" b="1" dirty="0" smtClean="0">
                <a:solidFill>
                  <a:schemeClr val="tx1">
                    <a:lumMod val="65000"/>
                    <a:lumOff val="35000"/>
                  </a:schemeClr>
                </a:solidFill>
                <a:latin typeface="Arial Narrow" pitchFamily="34" charset="0"/>
              </a:rPr>
              <a:t>W przypadku odbywania podróży służbowej pracownik powinien mieć zagwarantowany 11-godzinny odpoczynek dobowy, w tym, co do zasady, co najmniej 8-godzinny odpoczynek nocny, liczony od powrotu z delegacji. </a:t>
            </a:r>
          </a:p>
          <a:p>
            <a:pPr algn="just">
              <a:spcBef>
                <a:spcPts val="1200"/>
              </a:spcBef>
            </a:pPr>
            <a:r>
              <a:rPr lang="pl-PL" sz="1800" b="1" dirty="0" smtClean="0">
                <a:solidFill>
                  <a:schemeClr val="tx1">
                    <a:lumMod val="65000"/>
                    <a:lumOff val="35000"/>
                  </a:schemeClr>
                </a:solidFill>
                <a:latin typeface="Arial Narrow" pitchFamily="34" charset="0"/>
              </a:rPr>
              <a:t>W praktyce oznacza to, że pracownik, co do zasady, nie powinien stawić się do pracy wcześniej, niż przed upływem 11 godzin liczonych od zakończenia podróży służbowej.</a:t>
            </a:r>
          </a:p>
          <a:p>
            <a:pPr algn="just"/>
            <a:endParaRPr lang="pl-PL" sz="1800" dirty="0" smtClean="0">
              <a:latin typeface="Arial Narrow" pitchFamily="34" charset="0"/>
            </a:endParaRPr>
          </a:p>
          <a:p>
            <a:pPr marL="342900" indent="-342900" algn="just">
              <a:spcBef>
                <a:spcPts val="1200"/>
              </a:spcBef>
              <a:buClr>
                <a:srgbClr val="CC0066"/>
              </a:buClr>
              <a:buSzPct val="110000"/>
            </a:pPr>
            <a:endParaRPr lang="pl-PL" sz="1800" b="1" dirty="0">
              <a:latin typeface="Arial Narrow" pitchFamily="34" charset="0"/>
            </a:endParaRPr>
          </a:p>
          <a:p>
            <a:pPr algn="just">
              <a:spcBef>
                <a:spcPts val="12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50</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348" y="1484784"/>
            <a:ext cx="7597604" cy="864096"/>
          </a:xfrm>
        </p:spPr>
        <p:txBody>
          <a:bodyPr>
            <a:normAutofit/>
          </a:bodyPr>
          <a:lstStyle/>
          <a:p>
            <a:r>
              <a:rPr lang="pl-PL" b="1" u="sng" dirty="0" smtClean="0">
                <a:solidFill>
                  <a:srgbClr val="D31B77"/>
                </a:solidFill>
                <a:latin typeface="Arial Narrow" pitchFamily="34" charset="0"/>
              </a:rPr>
              <a:t>BLOK 4</a:t>
            </a:r>
            <a:endParaRPr lang="pl-PL" dirty="0">
              <a:solidFill>
                <a:srgbClr val="D31B77"/>
              </a:solidFill>
            </a:endParaRPr>
          </a:p>
        </p:txBody>
      </p:sp>
      <p:sp>
        <p:nvSpPr>
          <p:cNvPr id="3" name="Podtytuł 2"/>
          <p:cNvSpPr>
            <a:spLocks noGrp="1"/>
          </p:cNvSpPr>
          <p:nvPr>
            <p:ph type="subTitle" idx="1"/>
          </p:nvPr>
        </p:nvSpPr>
        <p:spPr>
          <a:xfrm>
            <a:off x="1403648" y="3068960"/>
            <a:ext cx="6311624" cy="792088"/>
          </a:xfrm>
        </p:spPr>
        <p:txBody>
          <a:bodyPr>
            <a:normAutofit fontScale="85000" lnSpcReduction="20000"/>
          </a:bodyPr>
          <a:lstStyle/>
          <a:p>
            <a:r>
              <a:rPr lang="pl-PL" b="1" dirty="0" smtClean="0">
                <a:solidFill>
                  <a:schemeClr val="accent1">
                    <a:lumMod val="75000"/>
                  </a:schemeClr>
                </a:solidFill>
                <a:latin typeface="Arial Narrow" pitchFamily="34" charset="0"/>
              </a:rPr>
              <a:t>Urlopy</a:t>
            </a:r>
            <a:r>
              <a:rPr lang="pl-PL" dirty="0" smtClean="0">
                <a:solidFill>
                  <a:schemeClr val="accent1">
                    <a:lumMod val="75000"/>
                  </a:schemeClr>
                </a:solidFill>
                <a:latin typeface="Arial Narrow" pitchFamily="34" charset="0"/>
              </a:rPr>
              <a:t/>
            </a:r>
            <a:br>
              <a:rPr lang="pl-PL" dirty="0" smtClean="0">
                <a:solidFill>
                  <a:schemeClr val="accent1">
                    <a:lumMod val="75000"/>
                  </a:schemeClr>
                </a:solidFill>
                <a:latin typeface="Arial Narrow" pitchFamily="34" charset="0"/>
              </a:rPr>
            </a:br>
            <a:endParaRPr lang="pl-PL" dirty="0" smtClean="0">
              <a:solidFill>
                <a:schemeClr val="accent1">
                  <a:lumMod val="75000"/>
                </a:schemeClr>
              </a:solidFill>
              <a:latin typeface="Arial Narrow" pitchFamily="34" charset="0"/>
            </a:endParaRPr>
          </a:p>
          <a:p>
            <a:endParaRPr lang="pl-PL"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51</a:t>
            </a:fld>
            <a:endParaRPr lang="pl-PL"/>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Zaległe urlopy wypoczynkowe [1]</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14348" y="1285860"/>
            <a:ext cx="7643866" cy="3857652"/>
          </a:xfrm>
        </p:spPr>
        <p:txBody>
          <a:bodyPr>
            <a:noAutofit/>
          </a:bodyPr>
          <a:lstStyle/>
          <a:p>
            <a:pPr marL="228600" lvl="0" indent="-228600" algn="just">
              <a:spcBef>
                <a:spcPts val="1200"/>
              </a:spcBef>
              <a:buClr>
                <a:srgbClr val="CC0066"/>
              </a:buClr>
              <a:buSzPct val="110000"/>
              <a:buFont typeface="Arial" pitchFamily="34" charset="0"/>
              <a:buChar char="•"/>
            </a:pPr>
            <a:r>
              <a:rPr lang="pl-PL" sz="1800" dirty="0" smtClean="0">
                <a:solidFill>
                  <a:schemeClr val="tx1">
                    <a:lumMod val="50000"/>
                    <a:lumOff val="50000"/>
                  </a:schemeClr>
                </a:solidFill>
                <a:latin typeface="Arial Narrow" pitchFamily="34" charset="0"/>
              </a:rPr>
              <a:t>Jeżeli do 31 grudnia pracownik nie wykorzysta urlopu za dany rok, to z dniem </a:t>
            </a:r>
            <a:br>
              <a:rPr lang="pl-PL" sz="1800" dirty="0" smtClean="0">
                <a:solidFill>
                  <a:schemeClr val="tx1">
                    <a:lumMod val="50000"/>
                    <a:lumOff val="50000"/>
                  </a:schemeClr>
                </a:solidFill>
                <a:latin typeface="Arial Narrow" pitchFamily="34" charset="0"/>
              </a:rPr>
            </a:br>
            <a:r>
              <a:rPr lang="pl-PL" sz="1800" dirty="0" smtClean="0">
                <a:solidFill>
                  <a:schemeClr val="tx1">
                    <a:lumMod val="50000"/>
                    <a:lumOff val="50000"/>
                  </a:schemeClr>
                </a:solidFill>
                <a:latin typeface="Arial Narrow" pitchFamily="34" charset="0"/>
              </a:rPr>
              <a:t>1 stycznia kolejnego roku urlop ten stanie się urlopem zaległym. Takiego zaległego </a:t>
            </a:r>
            <a:r>
              <a:rPr lang="pl-PL" sz="1800" b="1" dirty="0" smtClean="0">
                <a:solidFill>
                  <a:schemeClr val="tx1">
                    <a:lumMod val="50000"/>
                    <a:lumOff val="50000"/>
                  </a:schemeClr>
                </a:solidFill>
                <a:latin typeface="Arial Narrow" pitchFamily="34" charset="0"/>
              </a:rPr>
              <a:t>urlopu pracodawca ma obowiązek udzielić pracownikowi do 30 września kolejnego roku</a:t>
            </a:r>
            <a:r>
              <a:rPr lang="pl-PL" sz="1800" dirty="0" smtClean="0">
                <a:solidFill>
                  <a:schemeClr val="tx1">
                    <a:lumMod val="50000"/>
                    <a:lumOff val="50000"/>
                  </a:schemeClr>
                </a:solidFill>
                <a:latin typeface="Arial Narrow" pitchFamily="34" charset="0"/>
              </a:rPr>
              <a:t> (art. 168 </a:t>
            </a:r>
            <a:r>
              <a:rPr lang="pl-PL" sz="1800" dirty="0" err="1" smtClean="0">
                <a:solidFill>
                  <a:schemeClr val="tx1">
                    <a:lumMod val="50000"/>
                    <a:lumOff val="50000"/>
                  </a:schemeClr>
                </a:solidFill>
                <a:latin typeface="Arial Narrow" pitchFamily="34" charset="0"/>
              </a:rPr>
              <a:t>k.p</a:t>
            </a:r>
            <a:r>
              <a:rPr lang="pl-PL" sz="1800" dirty="0" smtClean="0">
                <a:solidFill>
                  <a:schemeClr val="tx1">
                    <a:lumMod val="50000"/>
                    <a:lumOff val="50000"/>
                  </a:schemeClr>
                </a:solidFill>
                <a:latin typeface="Arial Narrow" pitchFamily="34" charset="0"/>
              </a:rPr>
              <a:t>.). </a:t>
            </a:r>
          </a:p>
          <a:p>
            <a:pPr marL="228600" lvl="0" indent="-228600" algn="just">
              <a:spcBef>
                <a:spcPts val="1200"/>
              </a:spcBef>
              <a:buClr>
                <a:srgbClr val="CC0066"/>
              </a:buClr>
              <a:buSzPct val="110000"/>
              <a:buFont typeface="Arial" pitchFamily="34" charset="0"/>
              <a:buChar char="•"/>
            </a:pPr>
            <a:r>
              <a:rPr lang="pl-PL" sz="1800" dirty="0" smtClean="0">
                <a:solidFill>
                  <a:schemeClr val="tx1">
                    <a:lumMod val="50000"/>
                    <a:lumOff val="50000"/>
                  </a:schemeClr>
                </a:solidFill>
                <a:latin typeface="Arial Narrow" pitchFamily="34" charset="0"/>
              </a:rPr>
              <a:t>Częstym problemem, z jakim spotykają się pracodawcy, jest niechęć pracowników do wykorzystywania zaległych urlopów w terminie do 30 września następnego roku. Sąd Najwyższy w tej kwestii stanął po stronie pracodawców, przyznając im </a:t>
            </a:r>
            <a:r>
              <a:rPr lang="pl-PL" sz="1800" b="1" dirty="0" smtClean="0">
                <a:solidFill>
                  <a:schemeClr val="tx1">
                    <a:lumMod val="50000"/>
                    <a:lumOff val="50000"/>
                  </a:schemeClr>
                </a:solidFill>
                <a:latin typeface="Arial Narrow" pitchFamily="34" charset="0"/>
              </a:rPr>
              <a:t>prawo do wysłania pracownika na urlop zaległy nawet bez jego zgody</a:t>
            </a:r>
            <a:r>
              <a:rPr lang="pl-PL" sz="1800" dirty="0" smtClean="0">
                <a:solidFill>
                  <a:schemeClr val="tx1">
                    <a:lumMod val="50000"/>
                    <a:lumOff val="50000"/>
                  </a:schemeClr>
                </a:solidFill>
                <a:latin typeface="Arial Narrow" pitchFamily="34" charset="0"/>
              </a:rPr>
              <a:t> (wyrok Sądu Najwyższego z dnia 24 stycznia 2006 r., sygn. akt: I PK 124/05). </a:t>
            </a:r>
          </a:p>
          <a:p>
            <a:pPr marL="228600" lvl="0" indent="-228600" algn="just">
              <a:spcBef>
                <a:spcPts val="1200"/>
              </a:spcBef>
              <a:buClr>
                <a:srgbClr val="CC0066"/>
              </a:buClr>
              <a:buSzPct val="110000"/>
              <a:buFont typeface="Arial" pitchFamily="34" charset="0"/>
              <a:buChar char="•"/>
            </a:pPr>
            <a:r>
              <a:rPr lang="pl-PL" sz="1800" dirty="0" smtClean="0">
                <a:solidFill>
                  <a:schemeClr val="tx1">
                    <a:lumMod val="50000"/>
                    <a:lumOff val="50000"/>
                  </a:schemeClr>
                </a:solidFill>
                <a:latin typeface="Arial Narrow" pitchFamily="34" charset="0"/>
              </a:rPr>
              <a:t>Rozpoczęcie urlopu zaległego dnia 30 września uważa się za zachowanie terminu.</a:t>
            </a:r>
          </a:p>
          <a:p>
            <a:pPr marL="228600" lvl="0" indent="-228600" algn="just">
              <a:spcBef>
                <a:spcPts val="1200"/>
              </a:spcBef>
              <a:buClr>
                <a:srgbClr val="CC0066"/>
              </a:buClr>
              <a:buSzPct val="110000"/>
              <a:buFont typeface="Arial" pitchFamily="34" charset="0"/>
              <a:buChar char="•"/>
            </a:pPr>
            <a:r>
              <a:rPr lang="pl-PL" sz="1800" dirty="0" smtClean="0">
                <a:solidFill>
                  <a:schemeClr val="tx1">
                    <a:lumMod val="50000"/>
                    <a:lumOff val="50000"/>
                  </a:schemeClr>
                </a:solidFill>
                <a:latin typeface="Arial Narrow" pitchFamily="34" charset="0"/>
              </a:rPr>
              <a:t>Pracodawca ma obowiązek udzielenia urlopu zaległego w pierwszej kolejności. </a:t>
            </a:r>
          </a:p>
          <a:p>
            <a:pPr algn="just">
              <a:spcBef>
                <a:spcPts val="1200"/>
              </a:spcBef>
            </a:pPr>
            <a:r>
              <a:rPr lang="pl-PL" sz="1600" b="1" dirty="0" smtClean="0">
                <a:latin typeface="Arial Narrow" pitchFamily="34" charset="0"/>
              </a:rPr>
              <a:t> </a:t>
            </a:r>
            <a:r>
              <a:rPr lang="pl-PL" sz="1600" b="1" i="1" dirty="0" smtClean="0">
                <a:latin typeface="Arial Narrow" pitchFamily="34" charset="0"/>
              </a:rPr>
              <a:t> </a:t>
            </a:r>
            <a:endParaRPr lang="pl-PL" sz="1600" dirty="0" smtClean="0">
              <a:latin typeface="Arial Narrow" pitchFamily="34" charset="0"/>
            </a:endParaRPr>
          </a:p>
          <a:p>
            <a:pPr algn="just"/>
            <a:endParaRPr lang="pl-PL" sz="1200" dirty="0" smtClean="0">
              <a:latin typeface="Arial Narrow" pitchFamily="34" charset="0"/>
            </a:endParaRPr>
          </a:p>
          <a:p>
            <a:pPr algn="just"/>
            <a:r>
              <a:rPr lang="pl-PL" sz="1200" dirty="0" smtClean="0">
                <a:latin typeface="Arial Narrow" pitchFamily="34" charset="0"/>
              </a:rPr>
              <a:t> </a:t>
            </a: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marL="342900" indent="-342900" algn="l">
              <a:spcBef>
                <a:spcPts val="900"/>
              </a:spcBef>
              <a:buClr>
                <a:srgbClr val="CC0066"/>
              </a:buClr>
              <a:buSzPct val="110000"/>
            </a:pPr>
            <a:endParaRPr lang="pl-PL" sz="1200" b="1" dirty="0">
              <a:latin typeface="Arial Narrow" pitchFamily="34" charset="0"/>
            </a:endParaRPr>
          </a:p>
          <a:p>
            <a:pPr algn="l">
              <a:spcBef>
                <a:spcPts val="900"/>
              </a:spcBef>
            </a:pPr>
            <a:endParaRPr lang="pl-PL" sz="12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52</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Zaległe urlopy wypoczynkowe [2]</a:t>
            </a:r>
            <a:endParaRPr lang="pl-PL" sz="2200" b="1" dirty="0">
              <a:solidFill>
                <a:srgbClr val="D31B77"/>
              </a:solidFill>
              <a:latin typeface="Arial Narrow" pitchFamily="34" charset="0"/>
            </a:endParaRPr>
          </a:p>
        </p:txBody>
      </p:sp>
      <p:sp>
        <p:nvSpPr>
          <p:cNvPr id="3" name="Podtytuł 2"/>
          <p:cNvSpPr>
            <a:spLocks noGrp="1"/>
          </p:cNvSpPr>
          <p:nvPr>
            <p:ph type="subTitle" idx="1"/>
          </p:nvPr>
        </p:nvSpPr>
        <p:spPr>
          <a:xfrm>
            <a:off x="714348" y="1285860"/>
            <a:ext cx="7715304" cy="5000660"/>
          </a:xfrm>
        </p:spPr>
        <p:txBody>
          <a:bodyPr>
            <a:noAutofit/>
          </a:bodyPr>
          <a:lstStyle/>
          <a:p>
            <a:pPr marL="342900" lvl="0" indent="-342900" algn="just">
              <a:buClr>
                <a:srgbClr val="CC0066"/>
              </a:buClr>
              <a:buSzPct val="110000"/>
              <a:buFont typeface="Arial" pitchFamily="34" charset="0"/>
              <a:buChar char="•"/>
            </a:pPr>
            <a:r>
              <a:rPr lang="pl-PL" sz="1800" b="1" dirty="0" smtClean="0">
                <a:solidFill>
                  <a:schemeClr val="tx1">
                    <a:lumMod val="65000"/>
                    <a:lumOff val="35000"/>
                  </a:schemeClr>
                </a:solidFill>
                <a:latin typeface="Arial Narrow" pitchFamily="34" charset="0"/>
              </a:rPr>
              <a:t>Pracownik nie ma prawa wykorzystać zaległego urlopu bez zgody pracodawcy</a:t>
            </a:r>
            <a:r>
              <a:rPr lang="pl-PL" sz="1800" dirty="0" smtClean="0">
                <a:solidFill>
                  <a:schemeClr val="tx1">
                    <a:lumMod val="65000"/>
                    <a:lumOff val="35000"/>
                  </a:schemeClr>
                </a:solidFill>
                <a:latin typeface="Arial Narrow" pitchFamily="34" charset="0"/>
              </a:rPr>
              <a:t>, nawet jeżeli został przekroczony termin jego udzielenia. Wynika to z wyroku Sądu Najwyższego z dnia 5 grudnia 2000 roku (sygn. akt: I PKN 121/00). Jak czytamy w ww. wyroku: „Zawiadomienie pracodawcy o rozpoczęciu zaległego urlopu wypoczynkowego nie usprawiedliwia nieobecność pracownika w pracy. Naruszenie przez pracodawcę obowiązku udzielenia pracownikowi urlopu wypoczynkowego za dany rok do końca I kwartału następnego roku kalendarzowego nie uprawnia pracownika do rozpoczęcia po tym terminie urlopu bez zgody pracodawcy”.</a:t>
            </a:r>
            <a:endParaRPr lang="pl-PL" sz="1200" dirty="0" smtClean="0">
              <a:solidFill>
                <a:schemeClr val="tx1">
                  <a:lumMod val="65000"/>
                  <a:lumOff val="35000"/>
                </a:schemeClr>
              </a:solidFill>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endParaRPr lang="pl-PL" sz="1200" dirty="0" smtClean="0">
              <a:latin typeface="Arial Narrow" pitchFamily="34" charset="0"/>
            </a:endParaRPr>
          </a:p>
          <a:p>
            <a:pPr algn="just"/>
            <a:r>
              <a:rPr lang="pl-PL" sz="1200" baseline="30000" dirty="0" smtClean="0">
                <a:solidFill>
                  <a:schemeClr val="tx1">
                    <a:lumMod val="65000"/>
                    <a:lumOff val="35000"/>
                  </a:schemeClr>
                </a:solidFill>
                <a:latin typeface="Arial Narrow" pitchFamily="34" charset="0"/>
              </a:rPr>
              <a:t>[1] </a:t>
            </a:r>
            <a:r>
              <a:rPr lang="pl-PL" sz="1200" dirty="0" smtClean="0">
                <a:solidFill>
                  <a:schemeClr val="tx1">
                    <a:lumMod val="65000"/>
                    <a:lumOff val="35000"/>
                  </a:schemeClr>
                </a:solidFill>
                <a:latin typeface="Arial Narrow" pitchFamily="34" charset="0"/>
              </a:rPr>
              <a:t>Ustawa z dnia 2 marca 2020 r. o szczególnych rozwiązaniach związanych z zapobieganiem, przeciwdziałaniem i zwalczaniem COVID-19, innych chorób zakaźnych oraz wywołanych nimi sytuacji kryzysowych.</a:t>
            </a:r>
            <a:endParaRPr lang="pl-PL" sz="1200" b="1" dirty="0" smtClean="0">
              <a:solidFill>
                <a:schemeClr val="tx1">
                  <a:lumMod val="65000"/>
                  <a:lumOff val="35000"/>
                </a:schemeClr>
              </a:solidFill>
              <a:latin typeface="Arial Narrow" pitchFamily="34" charset="0"/>
            </a:endParaRPr>
          </a:p>
          <a:p>
            <a:pPr algn="just"/>
            <a:endParaRPr lang="pl-PL" sz="1200" dirty="0" smtClean="0">
              <a:solidFill>
                <a:schemeClr val="tx1">
                  <a:lumMod val="65000"/>
                  <a:lumOff val="35000"/>
                </a:schemeClr>
              </a:solidFill>
              <a:latin typeface="Arial Narrow" pitchFamily="34" charset="0"/>
            </a:endParaRPr>
          </a:p>
          <a:p>
            <a:pPr algn="just"/>
            <a:r>
              <a:rPr lang="pl-PL" sz="1200" dirty="0" smtClean="0">
                <a:solidFill>
                  <a:schemeClr val="tx1">
                    <a:lumMod val="65000"/>
                    <a:lumOff val="35000"/>
                  </a:schemeClr>
                </a:solidFill>
                <a:latin typeface="Arial Narrow" pitchFamily="34" charset="0"/>
              </a:rPr>
              <a:t> </a:t>
            </a: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marL="342900" indent="-342900" algn="l">
              <a:spcBef>
                <a:spcPts val="900"/>
              </a:spcBef>
              <a:buClr>
                <a:srgbClr val="CC0066"/>
              </a:buClr>
              <a:buSzPct val="110000"/>
            </a:pPr>
            <a:endParaRPr lang="pl-PL" sz="1200" b="1" dirty="0">
              <a:latin typeface="Arial Narrow" pitchFamily="34" charset="0"/>
            </a:endParaRPr>
          </a:p>
          <a:p>
            <a:pPr algn="l">
              <a:spcBef>
                <a:spcPts val="900"/>
              </a:spcBef>
            </a:pPr>
            <a:endParaRPr lang="pl-PL" sz="1200" b="1" dirty="0" smtClean="0">
              <a:latin typeface="Arial Narrow" pitchFamily="34" charset="0"/>
            </a:endParaRPr>
          </a:p>
        </p:txBody>
      </p:sp>
      <p:sp>
        <p:nvSpPr>
          <p:cNvPr id="4" name="pole tekstowe 3"/>
          <p:cNvSpPr txBox="1"/>
          <p:nvPr/>
        </p:nvSpPr>
        <p:spPr>
          <a:xfrm>
            <a:off x="928662" y="3857628"/>
            <a:ext cx="7429552" cy="1477328"/>
          </a:xfrm>
          <a:prstGeom prst="rect">
            <a:avLst/>
          </a:prstGeom>
          <a:solidFill>
            <a:schemeClr val="bg2">
              <a:lumMod val="90000"/>
            </a:schemeClr>
          </a:solidFill>
        </p:spPr>
        <p:txBody>
          <a:bodyPr wrap="square" rtlCol="0">
            <a:spAutoFit/>
          </a:bodyPr>
          <a:lstStyle/>
          <a:p>
            <a:pPr algn="just">
              <a:spcBef>
                <a:spcPts val="1200"/>
              </a:spcBef>
            </a:pPr>
            <a:r>
              <a:rPr lang="pl-PL" b="1" dirty="0" smtClean="0">
                <a:solidFill>
                  <a:srgbClr val="D31B77"/>
                </a:solidFill>
                <a:latin typeface="Arial Narrow" pitchFamily="34" charset="0"/>
              </a:rPr>
              <a:t>Należy pamiętać!!!</a:t>
            </a:r>
            <a:r>
              <a:rPr lang="pl-PL" b="1" dirty="0" smtClean="0">
                <a:latin typeface="Arial Narrow" pitchFamily="34" charset="0"/>
              </a:rPr>
              <a:t> </a:t>
            </a:r>
            <a:r>
              <a:rPr lang="pl-PL" dirty="0" smtClean="0">
                <a:solidFill>
                  <a:schemeClr val="accent1">
                    <a:lumMod val="50000"/>
                  </a:schemeClr>
                </a:solidFill>
                <a:latin typeface="Arial Narrow" pitchFamily="34" charset="0"/>
              </a:rPr>
              <a:t>Na podstawie obowiązującego od  24 czerwca 2020 r. przepisu art. 15gc u. COVID</a:t>
            </a:r>
            <a:r>
              <a:rPr lang="pl-PL" baseline="30000" dirty="0" smtClean="0">
                <a:solidFill>
                  <a:schemeClr val="accent1">
                    <a:lumMod val="50000"/>
                  </a:schemeClr>
                </a:solidFill>
                <a:latin typeface="Arial Narrow" pitchFamily="34" charset="0"/>
              </a:rPr>
              <a:t>[1] </a:t>
            </a:r>
            <a:r>
              <a:rPr lang="pl-PL" dirty="0" smtClean="0">
                <a:solidFill>
                  <a:schemeClr val="accent1">
                    <a:lumMod val="50000"/>
                  </a:schemeClr>
                </a:solidFill>
                <a:latin typeface="Arial Narrow" pitchFamily="34" charset="0"/>
              </a:rPr>
              <a:t>w okresie stanu zagrożenia epidemicznego lub epidemii ogłoszonego z powodu COVID-19 pracodawca może udzielić pracownikowi zaległego urlopu w wymiarze do 30 dni w terminie przez siebie wskazanym, bez zgody pracownika i z pominięciem planu urlopów.</a:t>
            </a: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53</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Okres przedawnienia urlopu wypoczynkowego</a:t>
            </a:r>
          </a:p>
        </p:txBody>
      </p:sp>
      <p:sp>
        <p:nvSpPr>
          <p:cNvPr id="3" name="Podtytuł 2"/>
          <p:cNvSpPr>
            <a:spLocks noGrp="1"/>
          </p:cNvSpPr>
          <p:nvPr>
            <p:ph type="subTitle" idx="1"/>
          </p:nvPr>
        </p:nvSpPr>
        <p:spPr>
          <a:xfrm>
            <a:off x="714348" y="1285860"/>
            <a:ext cx="7643866" cy="5000660"/>
          </a:xfrm>
        </p:spPr>
        <p:txBody>
          <a:bodyPr>
            <a:noAutofit/>
          </a:bodyPr>
          <a:lstStyle/>
          <a:p>
            <a:pPr algn="just">
              <a:spcBef>
                <a:spcPts val="1200"/>
              </a:spcBef>
            </a:pPr>
            <a:r>
              <a:rPr lang="pl-PL" sz="1800" dirty="0" smtClean="0">
                <a:solidFill>
                  <a:schemeClr val="tx1">
                    <a:lumMod val="65000"/>
                    <a:lumOff val="35000"/>
                  </a:schemeClr>
                </a:solidFill>
                <a:latin typeface="Arial Narrow" pitchFamily="34" charset="0"/>
              </a:rPr>
              <a:t>W Kodeksie pracy zasadą jest, że roszczenia pracownicze przedawniają się po upływie 3 lat. Dotyczy to m.in. roszczeń o zaległe wynagrodzenie, o zaległy urlop wypoczynkowy czy ekwiwalent. Termin ten jest bezwzględnie obowiązujący i nie może być skracany ani wydłużany przez strony umowy o pracę. </a:t>
            </a:r>
          </a:p>
          <a:p>
            <a:pPr algn="just">
              <a:spcBef>
                <a:spcPts val="1200"/>
              </a:spcBef>
            </a:pPr>
            <a:r>
              <a:rPr lang="pl-PL" sz="1800" dirty="0" smtClean="0">
                <a:solidFill>
                  <a:schemeClr val="tx1">
                    <a:lumMod val="65000"/>
                    <a:lumOff val="35000"/>
                  </a:schemeClr>
                </a:solidFill>
                <a:latin typeface="Arial Narrow" pitchFamily="34" charset="0"/>
              </a:rPr>
              <a:t>Podstawową kwestią będzie ustalenie, od kiedy biegnie wskazany w przepisach 3-letni termin. Przyjmuje się, że bieg przedawnienia roszczenia rozpoczyna się w dniu jego wymagalności. W przypadku urlopu będzie to zatem bądź koniec roku kalendarzowego, za który należy się urlop, bądź w przypadku urlopu zaległego, który należy wykorzystać do końca września roku następnego, okres przedawnienia liczy się od 1 października tego roku, na który został przeniesiony urlop.</a:t>
            </a:r>
          </a:p>
          <a:p>
            <a:pPr algn="just">
              <a:spcBef>
                <a:spcPts val="1200"/>
              </a:spcBef>
            </a:pPr>
            <a:r>
              <a:rPr lang="pl-PL" sz="1800" b="1" i="1" dirty="0" smtClean="0">
                <a:solidFill>
                  <a:schemeClr val="tx1">
                    <a:lumMod val="65000"/>
                    <a:lumOff val="35000"/>
                  </a:schemeClr>
                </a:solidFill>
                <a:latin typeface="Arial Narrow" pitchFamily="34" charset="0"/>
              </a:rPr>
              <a:t> </a:t>
            </a:r>
            <a:r>
              <a:rPr lang="pl-PL" sz="1800" b="1" i="1" u="sng" dirty="0" smtClean="0">
                <a:solidFill>
                  <a:schemeClr val="tx1">
                    <a:lumMod val="65000"/>
                    <a:lumOff val="35000"/>
                  </a:schemeClr>
                </a:solidFill>
                <a:latin typeface="Arial Narrow" pitchFamily="34" charset="0"/>
              </a:rPr>
              <a:t>Przykład</a:t>
            </a:r>
            <a:r>
              <a:rPr lang="pl-PL" sz="1800" b="1" i="1" dirty="0" smtClean="0">
                <a:solidFill>
                  <a:schemeClr val="tx1">
                    <a:lumMod val="65000"/>
                    <a:lumOff val="35000"/>
                  </a:schemeClr>
                </a:solidFill>
                <a:latin typeface="Arial Narrow" pitchFamily="34" charset="0"/>
              </a:rPr>
              <a:t>:</a:t>
            </a:r>
            <a:endParaRPr lang="pl-PL" sz="1800" dirty="0" smtClean="0">
              <a:solidFill>
                <a:schemeClr val="tx1">
                  <a:lumMod val="65000"/>
                  <a:lumOff val="35000"/>
                </a:schemeClr>
              </a:solidFill>
              <a:latin typeface="Arial Narrow" pitchFamily="34" charset="0"/>
            </a:endParaRPr>
          </a:p>
          <a:p>
            <a:pPr algn="just">
              <a:spcBef>
                <a:spcPts val="1200"/>
              </a:spcBef>
            </a:pPr>
            <a:r>
              <a:rPr lang="pl-PL" sz="1800" i="1" dirty="0" smtClean="0">
                <a:solidFill>
                  <a:schemeClr val="tx1">
                    <a:lumMod val="65000"/>
                    <a:lumOff val="35000"/>
                  </a:schemeClr>
                </a:solidFill>
                <a:latin typeface="Arial Narrow" pitchFamily="34" charset="0"/>
              </a:rPr>
              <a:t>Pan Tomasz nie wykorzystał przysługującego mu w latach 2016–2020 urlopu. Urlop za cały rok 2016 uległ przedawnieniu i pracownik nie będzie mógł go wykorzystać, natomiast urlop za lata 2017–2020 może zostać wykorzystany w 2021 roku. Wynika to z faktu, że urlop z 2016 roku został przeniesiony jako urlop zaległy na 2017 rok, więc przedawnienie tego urlopu nastąpiło 1 października 2020 roku.</a:t>
            </a:r>
            <a:endParaRPr lang="pl-PL" sz="1800" dirty="0" smtClean="0">
              <a:solidFill>
                <a:schemeClr val="tx1">
                  <a:lumMod val="65000"/>
                  <a:lumOff val="35000"/>
                </a:schemeClr>
              </a:solidFill>
              <a:latin typeface="Arial Narrow" pitchFamily="34" charset="0"/>
            </a:endParaRPr>
          </a:p>
          <a:p>
            <a:r>
              <a:rPr lang="pl-PL" sz="1600" b="1" i="1" dirty="0" smtClean="0">
                <a:solidFill>
                  <a:schemeClr val="tx1">
                    <a:lumMod val="65000"/>
                    <a:lumOff val="35000"/>
                  </a:schemeClr>
                </a:solidFill>
              </a:rPr>
              <a:t> </a:t>
            </a:r>
            <a:endParaRPr lang="pl-PL" sz="1600" dirty="0" smtClean="0">
              <a:solidFill>
                <a:schemeClr val="tx1">
                  <a:lumMod val="65000"/>
                  <a:lumOff val="35000"/>
                </a:schemeClr>
              </a:solidFill>
            </a:endParaRPr>
          </a:p>
          <a:p>
            <a:r>
              <a:rPr lang="pl-PL" sz="1600" b="1" i="1" dirty="0" smtClean="0"/>
              <a:t> </a:t>
            </a:r>
            <a:endParaRPr lang="pl-PL" sz="1600" dirty="0" smtClean="0"/>
          </a:p>
          <a:p>
            <a:r>
              <a:rPr lang="pl-PL" sz="1600" b="1" i="1" dirty="0" smtClean="0"/>
              <a:t> </a:t>
            </a:r>
            <a:endParaRPr lang="pl-PL" sz="1600" dirty="0" smtClean="0"/>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marL="342900" indent="-342900" algn="l">
              <a:spcBef>
                <a:spcPts val="900"/>
              </a:spcBef>
              <a:buClr>
                <a:srgbClr val="CC0066"/>
              </a:buClr>
              <a:buSzPct val="110000"/>
            </a:pPr>
            <a:endParaRPr lang="pl-PL" sz="1200" b="1" dirty="0">
              <a:latin typeface="Arial Narrow" pitchFamily="34" charset="0"/>
            </a:endParaRPr>
          </a:p>
          <a:p>
            <a:pPr algn="l">
              <a:spcBef>
                <a:spcPts val="900"/>
              </a:spcBef>
            </a:pPr>
            <a:endParaRPr lang="pl-PL" sz="12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54</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Przedawnienie urlopu wypoczynkowego w czasie korzystania</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z urlopów rodzicielskich [1]</a:t>
            </a:r>
          </a:p>
        </p:txBody>
      </p:sp>
      <p:sp>
        <p:nvSpPr>
          <p:cNvPr id="3" name="Podtytuł 2"/>
          <p:cNvSpPr>
            <a:spLocks noGrp="1"/>
          </p:cNvSpPr>
          <p:nvPr>
            <p:ph type="subTitle" idx="1"/>
          </p:nvPr>
        </p:nvSpPr>
        <p:spPr>
          <a:xfrm>
            <a:off x="857224" y="1643050"/>
            <a:ext cx="7429552" cy="3857652"/>
          </a:xfrm>
        </p:spPr>
        <p:txBody>
          <a:bodyPr>
            <a:noAutofit/>
          </a:bodyPr>
          <a:lstStyle/>
          <a:p>
            <a:pPr algn="just"/>
            <a:r>
              <a:rPr lang="pl-PL" sz="1800" dirty="0" smtClean="0">
                <a:solidFill>
                  <a:schemeClr val="tx1">
                    <a:lumMod val="65000"/>
                    <a:lumOff val="35000"/>
                  </a:schemeClr>
                </a:solidFill>
                <a:latin typeface="Arial Narrow" pitchFamily="34" charset="0"/>
              </a:rPr>
              <a:t>Przepisy przewidują sytuacje, w których następuje zawieszenie biegu przedawnienia. Oznacza to, że w przypadkach dopuszczonych przez prawo, nawet gdy okres przedawnienia rozpocznie swój bieg, należy wstrzymać się z jego odliczaniem. Takie okoliczności zostały wymienione w Kodeksie pracy i są to:</a:t>
            </a:r>
          </a:p>
          <a:p>
            <a:pPr marL="342900" indent="-342900" algn="just">
              <a:spcBef>
                <a:spcPts val="1200"/>
              </a:spcBef>
              <a:buClr>
                <a:srgbClr val="CC0066"/>
              </a:buClr>
              <a:buFont typeface="Wingdings" pitchFamily="2" charset="2"/>
              <a:buChar char="ü"/>
            </a:pPr>
            <a:r>
              <a:rPr lang="pl-PL" sz="1800" dirty="0" smtClean="0">
                <a:solidFill>
                  <a:schemeClr val="tx1">
                    <a:lumMod val="65000"/>
                    <a:lumOff val="35000"/>
                  </a:schemeClr>
                </a:solidFill>
                <a:latin typeface="Arial Narrow" pitchFamily="34" charset="0"/>
              </a:rPr>
              <a:t>okres trwania przeszkody wynikającej z powodu siły wyższej, w którym uprawniony nie może dochodzić przysługujących mu roszczeń przed właściwym organem powołanym do rozstrzygania sporów (art. 293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a:t>
            </a:r>
          </a:p>
          <a:p>
            <a:pPr marL="342900" lvl="0" indent="-342900" algn="just">
              <a:spcBef>
                <a:spcPts val="1200"/>
              </a:spcBef>
              <a:buClr>
                <a:srgbClr val="CC0066"/>
              </a:buClr>
              <a:buFont typeface="Wingdings" pitchFamily="2" charset="2"/>
              <a:buChar char="ü"/>
            </a:pPr>
            <a:r>
              <a:rPr lang="pl-PL" sz="1800" dirty="0" smtClean="0">
                <a:solidFill>
                  <a:schemeClr val="tx1">
                    <a:lumMod val="65000"/>
                    <a:lumOff val="35000"/>
                  </a:schemeClr>
                </a:solidFill>
                <a:latin typeface="Arial Narrow" pitchFamily="34" charset="0"/>
              </a:rPr>
              <a:t>czas korzystania z urlopu wychowawczego – w zakresie urlopu wypoczynkowego (art. 293</a:t>
            </a:r>
            <a:r>
              <a:rPr lang="pl-PL" sz="1800" baseline="30000" dirty="0" smtClean="0">
                <a:solidFill>
                  <a:schemeClr val="tx1">
                    <a:lumMod val="65000"/>
                    <a:lumOff val="35000"/>
                  </a:schemeClr>
                </a:solidFill>
                <a:latin typeface="Arial Narrow" pitchFamily="34" charset="0"/>
              </a:rPr>
              <a:t>1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a:t>
            </a:r>
          </a:p>
          <a:p>
            <a:pPr algn="just">
              <a:spcBef>
                <a:spcPts val="1200"/>
              </a:spcBef>
            </a:pPr>
            <a:r>
              <a:rPr lang="pl-PL" sz="1800" dirty="0" smtClean="0">
                <a:solidFill>
                  <a:schemeClr val="tx1">
                    <a:lumMod val="65000"/>
                    <a:lumOff val="35000"/>
                  </a:schemeClr>
                </a:solidFill>
                <a:latin typeface="Arial Narrow" pitchFamily="34" charset="0"/>
              </a:rPr>
              <a:t>W przypadku korzystania z urlopu wychowawczego odliczanie biegu przedawnienia dla urlopu wypoczynkowego ulega zatem zawieszeniu, a termin przedawnienia przesuwa się.</a:t>
            </a:r>
          </a:p>
          <a:p>
            <a:pPr algn="just">
              <a:spcBef>
                <a:spcPts val="1200"/>
              </a:spcBef>
            </a:pPr>
            <a:r>
              <a:rPr lang="pl-PL" sz="1800" b="1" i="1" dirty="0" smtClean="0">
                <a:solidFill>
                  <a:schemeClr val="tx1">
                    <a:lumMod val="65000"/>
                    <a:lumOff val="35000"/>
                  </a:schemeClr>
                </a:solidFill>
                <a:latin typeface="Arial Narrow" pitchFamily="34" charset="0"/>
              </a:rPr>
              <a:t> </a:t>
            </a:r>
            <a:r>
              <a:rPr lang="pl-PL" sz="1800" b="1" i="1" dirty="0" smtClean="0">
                <a:solidFill>
                  <a:schemeClr val="tx1">
                    <a:lumMod val="65000"/>
                    <a:lumOff val="35000"/>
                  </a:schemeClr>
                </a:solidFill>
              </a:rPr>
              <a:t> </a:t>
            </a:r>
            <a:endParaRPr lang="pl-PL" sz="1800" dirty="0" smtClean="0">
              <a:solidFill>
                <a:schemeClr val="tx1">
                  <a:lumMod val="65000"/>
                  <a:lumOff val="35000"/>
                </a:schemeClr>
              </a:solidFill>
            </a:endParaRPr>
          </a:p>
          <a:p>
            <a:r>
              <a:rPr lang="pl-PL" sz="1600" b="1" i="1" dirty="0" smtClean="0"/>
              <a:t> </a:t>
            </a:r>
            <a:endParaRPr lang="pl-PL" sz="1600" dirty="0" smtClean="0"/>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marL="342900" indent="-342900" algn="l">
              <a:spcBef>
                <a:spcPts val="900"/>
              </a:spcBef>
              <a:buClr>
                <a:srgbClr val="CC0066"/>
              </a:buClr>
              <a:buSzPct val="110000"/>
            </a:pPr>
            <a:endParaRPr lang="pl-PL" sz="1200" b="1" dirty="0">
              <a:latin typeface="Arial Narrow" pitchFamily="34" charset="0"/>
            </a:endParaRPr>
          </a:p>
          <a:p>
            <a:pPr algn="l">
              <a:spcBef>
                <a:spcPts val="900"/>
              </a:spcBef>
            </a:pPr>
            <a:endParaRPr lang="pl-PL" sz="12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55</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892260"/>
          </a:xfrm>
        </p:spPr>
        <p:txBody>
          <a:bodyPr>
            <a:noAutofit/>
          </a:bodyPr>
          <a:lstStyle/>
          <a:p>
            <a:r>
              <a:rPr lang="pl-PL" sz="2200" b="1" dirty="0" smtClean="0">
                <a:solidFill>
                  <a:srgbClr val="D31B77"/>
                </a:solidFill>
                <a:latin typeface="Arial Narrow" pitchFamily="34" charset="0"/>
              </a:rPr>
              <a:t>Przedawnienie urlopu wypoczynkowego w czasie korzystania</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z urlopów rodzicielskich [2]</a:t>
            </a:r>
          </a:p>
        </p:txBody>
      </p:sp>
      <p:sp>
        <p:nvSpPr>
          <p:cNvPr id="3" name="Podtytuł 2"/>
          <p:cNvSpPr>
            <a:spLocks noGrp="1"/>
          </p:cNvSpPr>
          <p:nvPr>
            <p:ph type="subTitle" idx="1"/>
          </p:nvPr>
        </p:nvSpPr>
        <p:spPr>
          <a:xfrm>
            <a:off x="714348" y="1571612"/>
            <a:ext cx="7643866" cy="4071966"/>
          </a:xfrm>
        </p:spPr>
        <p:txBody>
          <a:bodyPr>
            <a:noAutofit/>
          </a:bodyPr>
          <a:lstStyle/>
          <a:p>
            <a:pPr algn="just">
              <a:spcBef>
                <a:spcPts val="1200"/>
              </a:spcBef>
            </a:pPr>
            <a:r>
              <a:rPr lang="pl-PL" sz="1600" b="1" i="1" u="sng" dirty="0" smtClean="0">
                <a:solidFill>
                  <a:schemeClr val="tx1">
                    <a:lumMod val="65000"/>
                    <a:lumOff val="35000"/>
                  </a:schemeClr>
                </a:solidFill>
                <a:latin typeface="Arial Narrow" pitchFamily="34" charset="0"/>
              </a:rPr>
              <a:t>Przykład</a:t>
            </a:r>
            <a:r>
              <a:rPr lang="pl-PL" sz="1600" b="1" i="1" dirty="0" smtClean="0">
                <a:solidFill>
                  <a:schemeClr val="tx1">
                    <a:lumMod val="65000"/>
                    <a:lumOff val="35000"/>
                  </a:schemeClr>
                </a:solidFill>
                <a:latin typeface="Arial Narrow" pitchFamily="34" charset="0"/>
              </a:rPr>
              <a:t>:</a:t>
            </a:r>
            <a:endParaRPr lang="pl-PL" sz="1600" dirty="0" smtClean="0">
              <a:solidFill>
                <a:schemeClr val="tx1">
                  <a:lumMod val="65000"/>
                  <a:lumOff val="35000"/>
                </a:schemeClr>
              </a:solidFill>
              <a:latin typeface="Arial Narrow" pitchFamily="34" charset="0"/>
            </a:endParaRPr>
          </a:p>
          <a:p>
            <a:pPr algn="just">
              <a:spcBef>
                <a:spcPts val="1200"/>
              </a:spcBef>
            </a:pPr>
            <a:r>
              <a:rPr lang="pl-PL" sz="1600" i="1" dirty="0" smtClean="0">
                <a:solidFill>
                  <a:schemeClr val="tx1">
                    <a:lumMod val="65000"/>
                    <a:lumOff val="35000"/>
                  </a:schemeClr>
                </a:solidFill>
                <a:latin typeface="Arial Narrow" pitchFamily="34" charset="0"/>
              </a:rPr>
              <a:t>Pani Anna od 15 października 2016 roku do 25 marca 2017 roku przebywała na zwolnieniu lekarskim, następnie od 26 marca 2017 roku do 24 marca 2018 roku korzystała z urlopu macierzyńskiego i urlopu rodzicielskiego; bezpośrednio po nich realizowała urlop wychowawczy do 23 stycznia 2021 roku. Pani Anna nie wykorzystała w 2016 roku 5 dni urlopu. W tej sytuacji po powrocie z urlopu wychowawczego ma prawo do 5 dni urlopu z 2016 roku oraz pełnego urlopu za 2017, 2018 oraz 2021 rok. Wynika to z faktu, że:</a:t>
            </a:r>
            <a:endParaRPr lang="pl-PL" sz="1600" dirty="0" smtClean="0">
              <a:solidFill>
                <a:schemeClr val="tx1">
                  <a:lumMod val="65000"/>
                  <a:lumOff val="35000"/>
                </a:schemeClr>
              </a:solidFill>
              <a:latin typeface="Arial Narrow" pitchFamily="34" charset="0"/>
            </a:endParaRPr>
          </a:p>
          <a:p>
            <a:pPr marL="342900" indent="-342900" algn="just">
              <a:spcBef>
                <a:spcPts val="1200"/>
              </a:spcBef>
              <a:buClr>
                <a:srgbClr val="CC0066"/>
              </a:buClr>
              <a:buSzPct val="110000"/>
              <a:buFont typeface="Arial" pitchFamily="34" charset="0"/>
              <a:buChar char="•"/>
            </a:pPr>
            <a:r>
              <a:rPr lang="pl-PL" sz="1600" i="1" dirty="0" smtClean="0">
                <a:solidFill>
                  <a:schemeClr val="tx1">
                    <a:lumMod val="65000"/>
                    <a:lumOff val="35000"/>
                  </a:schemeClr>
                </a:solidFill>
                <a:latin typeface="Arial Narrow" pitchFamily="34" charset="0"/>
              </a:rPr>
              <a:t>termin przedawnienia dla dni zaległego urlopu za 2016 rok rozpoczął swój bieg 1 października 2017 roku i biegł do 24 marca 2018 roku (5 miesięcy i 24 dni), a następnie został przerwany (na okres urlopu wychowawczego) i zaczął dalej biec dopiero od 24 stycznia 2021 roku;</a:t>
            </a:r>
            <a:endParaRPr lang="pl-PL" sz="1600" dirty="0" smtClean="0">
              <a:solidFill>
                <a:schemeClr val="tx1">
                  <a:lumMod val="65000"/>
                  <a:lumOff val="35000"/>
                </a:schemeClr>
              </a:solidFill>
              <a:latin typeface="Arial Narrow" pitchFamily="34" charset="0"/>
            </a:endParaRPr>
          </a:p>
          <a:p>
            <a:pPr marL="342900" lvl="0" indent="-342900" algn="just">
              <a:spcBef>
                <a:spcPts val="1200"/>
              </a:spcBef>
              <a:buClr>
                <a:srgbClr val="CC0066"/>
              </a:buClr>
              <a:buSzPct val="110000"/>
              <a:buFont typeface="Arial" pitchFamily="34" charset="0"/>
              <a:buChar char="•"/>
            </a:pPr>
            <a:r>
              <a:rPr lang="pl-PL" sz="1600" i="1" dirty="0" smtClean="0">
                <a:solidFill>
                  <a:schemeClr val="tx1">
                    <a:lumMod val="65000"/>
                    <a:lumOff val="35000"/>
                  </a:schemeClr>
                </a:solidFill>
                <a:latin typeface="Arial Narrow" pitchFamily="34" charset="0"/>
              </a:rPr>
              <a:t>termin przedawnienia dla roszczenia o urlop za 2017 i 2018 rok powinien rozpocząć swój bieg odpowiednio 1 października 2018 roku i 1 października 2019 roku; w tym czasie pracownica była na urlopie wychowawczym, więc bieg przedawnienia nie rozpoczął się (rozpocznie się od dnia jej powrotu do pracy, tj. od 24 stycznia 2021 roku).</a:t>
            </a:r>
            <a:endParaRPr lang="pl-PL" sz="1600" dirty="0" smtClean="0">
              <a:solidFill>
                <a:schemeClr val="tx1">
                  <a:lumMod val="65000"/>
                  <a:lumOff val="35000"/>
                </a:schemeClr>
              </a:solidFill>
              <a:latin typeface="Arial Narrow" pitchFamily="34" charset="0"/>
            </a:endParaRPr>
          </a:p>
          <a:p>
            <a:r>
              <a:rPr lang="pl-PL" sz="1600" b="1" i="1" dirty="0" smtClean="0">
                <a:solidFill>
                  <a:schemeClr val="tx1">
                    <a:lumMod val="65000"/>
                    <a:lumOff val="35000"/>
                  </a:schemeClr>
                </a:solidFill>
                <a:latin typeface="Arial Narrow" pitchFamily="34" charset="0"/>
              </a:rPr>
              <a:t> </a:t>
            </a:r>
            <a:endParaRPr lang="pl-PL" sz="1600" dirty="0" smtClean="0">
              <a:solidFill>
                <a:schemeClr val="tx1">
                  <a:lumMod val="65000"/>
                  <a:lumOff val="35000"/>
                </a:schemeClr>
              </a:solidFill>
              <a:latin typeface="Arial Narrow" pitchFamily="34" charset="0"/>
            </a:endParaRPr>
          </a:p>
          <a:p>
            <a:r>
              <a:rPr lang="pl-PL" sz="1600" b="1" i="1" dirty="0" smtClean="0">
                <a:solidFill>
                  <a:schemeClr val="tx1">
                    <a:lumMod val="65000"/>
                    <a:lumOff val="35000"/>
                  </a:schemeClr>
                </a:solidFill>
              </a:rPr>
              <a:t> </a:t>
            </a:r>
            <a:endParaRPr lang="pl-PL" sz="1600" dirty="0" smtClean="0">
              <a:solidFill>
                <a:schemeClr val="tx1">
                  <a:lumMod val="65000"/>
                  <a:lumOff val="35000"/>
                </a:schemeClr>
              </a:solidFill>
            </a:endParaRPr>
          </a:p>
          <a:p>
            <a:r>
              <a:rPr lang="pl-PL" sz="1600" b="1" i="1" dirty="0" smtClean="0"/>
              <a:t> </a:t>
            </a:r>
            <a:endParaRPr lang="pl-PL" sz="1600" dirty="0" smtClean="0"/>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algn="l">
              <a:spcBef>
                <a:spcPts val="900"/>
              </a:spcBef>
            </a:pPr>
            <a:endParaRPr lang="pl-PL" sz="1200" b="1" i="1" dirty="0" smtClean="0">
              <a:latin typeface="Arial Narrow" pitchFamily="34" charset="0"/>
            </a:endParaRPr>
          </a:p>
          <a:p>
            <a:pPr marL="342900" indent="-342900" algn="l">
              <a:spcBef>
                <a:spcPts val="900"/>
              </a:spcBef>
              <a:buClr>
                <a:srgbClr val="CC0066"/>
              </a:buClr>
              <a:buSzPct val="110000"/>
            </a:pPr>
            <a:endParaRPr lang="pl-PL" sz="1200" b="1" dirty="0">
              <a:latin typeface="Arial Narrow" pitchFamily="34" charset="0"/>
            </a:endParaRPr>
          </a:p>
          <a:p>
            <a:pPr algn="l">
              <a:spcBef>
                <a:spcPts val="900"/>
              </a:spcBef>
            </a:pPr>
            <a:endParaRPr lang="pl-PL" sz="12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56</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642942"/>
          </a:xfrm>
        </p:spPr>
        <p:txBody>
          <a:bodyPr>
            <a:noAutofit/>
          </a:bodyPr>
          <a:lstStyle/>
          <a:p>
            <a:r>
              <a:rPr lang="pl-PL" sz="2200" b="1" dirty="0" smtClean="0">
                <a:solidFill>
                  <a:srgbClr val="D31B77"/>
                </a:solidFill>
                <a:latin typeface="Arial Narrow" pitchFamily="34" charset="0"/>
              </a:rPr>
              <a:t>Urlop wypoczynkowy w okresie wypowiedzenia</a:t>
            </a:r>
          </a:p>
        </p:txBody>
      </p:sp>
      <p:sp>
        <p:nvSpPr>
          <p:cNvPr id="3" name="Podtytuł 2"/>
          <p:cNvSpPr>
            <a:spLocks noGrp="1"/>
          </p:cNvSpPr>
          <p:nvPr>
            <p:ph type="subTitle" idx="1"/>
          </p:nvPr>
        </p:nvSpPr>
        <p:spPr>
          <a:xfrm>
            <a:off x="714348" y="1142984"/>
            <a:ext cx="7643866" cy="5214974"/>
          </a:xfrm>
        </p:spPr>
        <p:txBody>
          <a:bodyPr>
            <a:noAutofit/>
          </a:bodyPr>
          <a:lstStyle/>
          <a:p>
            <a:pPr marL="34290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Zgodnie z artykułem 167</a:t>
            </a:r>
            <a:r>
              <a:rPr lang="pl-PL" sz="1800" baseline="30000" dirty="0" smtClean="0">
                <a:solidFill>
                  <a:schemeClr val="tx1">
                    <a:lumMod val="65000"/>
                    <a:lumOff val="35000"/>
                  </a:schemeClr>
                </a:solidFill>
                <a:latin typeface="Arial Narrow" pitchFamily="34" charset="0"/>
              </a:rPr>
              <a:t>1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 w okresie wypowiedzenia umowy o pracę pracownik jest obowiązany wykorzystać przysługujący mu urlop wypoczynkowy, jeżeli w tym okresie pracodawca udzieli mu urlopu.</a:t>
            </a:r>
          </a:p>
          <a:p>
            <a:pPr marL="342900" lvl="0" indent="-342900" algn="just">
              <a:spcBef>
                <a:spcPts val="1200"/>
              </a:spcBef>
              <a:buClr>
                <a:srgbClr val="CC0066"/>
              </a:buClr>
              <a:buSzPct val="110000"/>
              <a:buFont typeface="Arial" pitchFamily="34" charset="0"/>
              <a:buChar char="•"/>
            </a:pPr>
            <a:r>
              <a:rPr lang="pl-PL" sz="1800" b="1" dirty="0" smtClean="0">
                <a:solidFill>
                  <a:schemeClr val="tx1">
                    <a:lumMod val="65000"/>
                    <a:lumOff val="35000"/>
                  </a:schemeClr>
                </a:solidFill>
                <a:latin typeface="Arial Narrow" pitchFamily="34" charset="0"/>
              </a:rPr>
              <a:t>Podjęcie decyzji o udzieleniu pracownikowi urlopu w trakcie wypowiedzenia zależy od pracodawcy</a:t>
            </a:r>
            <a:r>
              <a:rPr lang="pl-PL" sz="1800" dirty="0" smtClean="0">
                <a:solidFill>
                  <a:schemeClr val="tx1">
                    <a:lumMod val="65000"/>
                    <a:lumOff val="35000"/>
                  </a:schemeClr>
                </a:solidFill>
                <a:latin typeface="Arial Narrow" pitchFamily="34" charset="0"/>
              </a:rPr>
              <a:t>; uprawnienie to przysługuje bez względu na to, czy wypowiedzenie zostało złożone przez pracownika, czy pracodawcę.</a:t>
            </a:r>
          </a:p>
          <a:p>
            <a:pPr marL="342900" lvl="0" indent="-342900" algn="just">
              <a:spcBef>
                <a:spcPts val="1200"/>
              </a:spcBef>
              <a:buClr>
                <a:srgbClr val="CC0066"/>
              </a:buClr>
              <a:buSzPct val="110000"/>
              <a:buFont typeface="Arial" pitchFamily="34" charset="0"/>
              <a:buChar char="•"/>
            </a:pPr>
            <a:r>
              <a:rPr lang="pl-PL" sz="1800" b="1" dirty="0" smtClean="0">
                <a:solidFill>
                  <a:schemeClr val="tx1">
                    <a:lumMod val="65000"/>
                    <a:lumOff val="35000"/>
                  </a:schemeClr>
                </a:solidFill>
                <a:latin typeface="Arial Narrow" pitchFamily="34" charset="0"/>
              </a:rPr>
              <a:t>Pracownik może zostać zobowiązany do wykorzystania</a:t>
            </a:r>
            <a:r>
              <a:rPr lang="pl-PL" sz="1800" dirty="0" smtClean="0">
                <a:solidFill>
                  <a:schemeClr val="tx1">
                    <a:lumMod val="65000"/>
                    <a:lumOff val="35000"/>
                  </a:schemeClr>
                </a:solidFill>
                <a:latin typeface="Arial Narrow" pitchFamily="34" charset="0"/>
              </a:rPr>
              <a:t> całości </a:t>
            </a:r>
            <a:r>
              <a:rPr lang="pl-PL" sz="1800" b="1" dirty="0" smtClean="0">
                <a:solidFill>
                  <a:schemeClr val="tx1">
                    <a:lumMod val="65000"/>
                    <a:lumOff val="35000"/>
                  </a:schemeClr>
                </a:solidFill>
                <a:latin typeface="Arial Narrow" pitchFamily="34" charset="0"/>
              </a:rPr>
              <a:t>urlopu zaległego</a:t>
            </a:r>
            <a:r>
              <a:rPr lang="pl-PL" sz="1800" dirty="0" smtClean="0">
                <a:solidFill>
                  <a:schemeClr val="tx1">
                    <a:lumMod val="65000"/>
                    <a:lumOff val="35000"/>
                  </a:schemeClr>
                </a:solidFill>
                <a:latin typeface="Arial Narrow" pitchFamily="34" charset="0"/>
              </a:rPr>
              <a:t>, a także </a:t>
            </a:r>
            <a:r>
              <a:rPr lang="pl-PL" sz="1800" b="1" dirty="0" smtClean="0">
                <a:solidFill>
                  <a:schemeClr val="tx1">
                    <a:lumMod val="65000"/>
                    <a:lumOff val="35000"/>
                  </a:schemeClr>
                </a:solidFill>
                <a:latin typeface="Arial Narrow" pitchFamily="34" charset="0"/>
              </a:rPr>
              <a:t>urlopu bieżącego</a:t>
            </a:r>
            <a:r>
              <a:rPr lang="pl-PL" sz="1800" dirty="0" smtClean="0">
                <a:solidFill>
                  <a:schemeClr val="tx1">
                    <a:lumMod val="65000"/>
                    <a:lumOff val="35000"/>
                  </a:schemeClr>
                </a:solidFill>
                <a:latin typeface="Arial Narrow" pitchFamily="34" charset="0"/>
              </a:rPr>
              <a:t>, który przysługuje mu w danym roku kalendarzowym, obliczonego proporcjonalnie zgodnie z art. 155</a:t>
            </a:r>
            <a:r>
              <a:rPr lang="pl-PL" sz="1800" baseline="30000" dirty="0" smtClean="0">
                <a:solidFill>
                  <a:schemeClr val="tx1">
                    <a:lumMod val="65000"/>
                    <a:lumOff val="35000"/>
                  </a:schemeClr>
                </a:solidFill>
                <a:latin typeface="Arial Narrow" pitchFamily="34" charset="0"/>
              </a:rPr>
              <a:t>1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 Jest to zgodne z wyrokiem Sądu Najwyższego z dnia 12 kwietnia 2007 r. (sygn. akt: I PK 261/06): „Ostatnie zdanie art. 167</a:t>
            </a:r>
            <a:r>
              <a:rPr lang="pl-PL" sz="1800" baseline="30000" dirty="0" smtClean="0">
                <a:solidFill>
                  <a:schemeClr val="tx1">
                    <a:lumMod val="65000"/>
                    <a:lumOff val="35000"/>
                  </a:schemeClr>
                </a:solidFill>
                <a:latin typeface="Arial Narrow" pitchFamily="34" charset="0"/>
              </a:rPr>
              <a:t>1</a:t>
            </a:r>
            <a:r>
              <a:rPr lang="pl-PL" sz="1800" dirty="0" smtClean="0">
                <a:solidFill>
                  <a:schemeClr val="tx1">
                    <a:lumMod val="65000"/>
                    <a:lumOff val="35000"/>
                  </a:schemeClr>
                </a:solidFill>
                <a:latin typeface="Arial Narrow" pitchFamily="34" charset="0"/>
              </a:rPr>
              <a:t> Kodeksu pracy pozwala stwierdzić, że pracodawca może udzielić pracownikowi w okresie wypowiedzenia całego zaległego urlopu. Jedynie urlopu bieżącego (...) powinien udzielić w wymiarze proporcjonalnym do okresu przepracowanego u niego w roku ustania stosunku pracy”.</a:t>
            </a:r>
          </a:p>
          <a:p>
            <a:pPr marL="34290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Jeżeli przysługujący pracownikowi urlop wypoczynkowy nie zostanie wykorzystany w okresie wypowiedzenia, pracodawca ma obowiązek wypłacenia ekwiwalentu za niewykorzystany urlop po ustaniu stosunku pracy.</a:t>
            </a:r>
            <a:r>
              <a:rPr lang="pl-PL" sz="1800" b="1" i="1" dirty="0" smtClean="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algn="just">
              <a:spcBef>
                <a:spcPts val="1200"/>
              </a:spcBef>
            </a:pPr>
            <a:r>
              <a:rPr lang="pl-PL" sz="1800" b="1" i="1" dirty="0" smtClean="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algn="just">
              <a:spcBef>
                <a:spcPts val="1200"/>
              </a:spcBef>
            </a:pPr>
            <a:r>
              <a:rPr lang="pl-PL" sz="1600" b="1" i="1" dirty="0" smtClean="0">
                <a:latin typeface="Arial Narrow" pitchFamily="34" charset="0"/>
              </a:rPr>
              <a:t> </a:t>
            </a:r>
            <a:endParaRPr lang="pl-PL" sz="1600" dirty="0" smtClean="0">
              <a:latin typeface="Arial Narrow" pitchFamily="34" charset="0"/>
            </a:endParaRPr>
          </a:p>
          <a:p>
            <a:pPr algn="just">
              <a:spcBef>
                <a:spcPts val="1200"/>
              </a:spcBef>
            </a:pPr>
            <a:endParaRPr lang="pl-PL" sz="1600" b="1" i="1" dirty="0" smtClean="0">
              <a:latin typeface="Arial Narrow" pitchFamily="34" charset="0"/>
            </a:endParaRPr>
          </a:p>
          <a:p>
            <a:pPr algn="just">
              <a:spcBef>
                <a:spcPts val="1200"/>
              </a:spcBef>
            </a:pPr>
            <a:endParaRPr lang="pl-PL" sz="1600" b="1" i="1" dirty="0" smtClean="0">
              <a:latin typeface="Arial Narrow" pitchFamily="34" charset="0"/>
            </a:endParaRPr>
          </a:p>
          <a:p>
            <a:pPr algn="just">
              <a:spcBef>
                <a:spcPts val="1200"/>
              </a:spcBef>
            </a:pPr>
            <a:endParaRPr lang="pl-PL" sz="1600" b="1" i="1" dirty="0" smtClean="0">
              <a:latin typeface="Arial Narrow" pitchFamily="34" charset="0"/>
            </a:endParaRPr>
          </a:p>
          <a:p>
            <a:pPr marL="342900" indent="-342900" algn="just">
              <a:spcBef>
                <a:spcPts val="1200"/>
              </a:spcBef>
              <a:buClr>
                <a:srgbClr val="CC0066"/>
              </a:buClr>
              <a:buSzPct val="110000"/>
            </a:pP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57</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642942"/>
          </a:xfrm>
        </p:spPr>
        <p:txBody>
          <a:bodyPr>
            <a:noAutofit/>
          </a:bodyPr>
          <a:lstStyle/>
          <a:p>
            <a:r>
              <a:rPr lang="pl-PL" sz="2200" b="1" dirty="0" smtClean="0">
                <a:solidFill>
                  <a:srgbClr val="D31B77"/>
                </a:solidFill>
                <a:latin typeface="Arial Narrow" pitchFamily="34" charset="0"/>
              </a:rPr>
              <a:t>Urlop na żądanie [1]</a:t>
            </a:r>
          </a:p>
        </p:txBody>
      </p:sp>
      <p:sp>
        <p:nvSpPr>
          <p:cNvPr id="3" name="Podtytuł 2"/>
          <p:cNvSpPr>
            <a:spLocks noGrp="1"/>
          </p:cNvSpPr>
          <p:nvPr>
            <p:ph type="subTitle" idx="1"/>
          </p:nvPr>
        </p:nvSpPr>
        <p:spPr>
          <a:xfrm>
            <a:off x="785786" y="1285860"/>
            <a:ext cx="7500990" cy="4714908"/>
          </a:xfrm>
        </p:spPr>
        <p:txBody>
          <a:bodyPr>
            <a:noAutofit/>
          </a:bodyPr>
          <a:lstStyle/>
          <a:p>
            <a:pPr marL="342900" lvl="0" indent="-34290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Do 4 dni urlopu w każdym roku kalendarzowym (art. 167</a:t>
            </a:r>
            <a:r>
              <a:rPr lang="pl-PL" sz="1800" baseline="30000" dirty="0" smtClean="0">
                <a:solidFill>
                  <a:schemeClr val="tx1">
                    <a:lumMod val="65000"/>
                    <a:lumOff val="35000"/>
                  </a:schemeClr>
                </a:solidFill>
                <a:latin typeface="Arial Narrow" pitchFamily="34" charset="0"/>
              </a:rPr>
              <a:t>2 </a:t>
            </a:r>
            <a:r>
              <a:rPr lang="pl-PL" sz="1800" dirty="0" err="1" smtClean="0">
                <a:solidFill>
                  <a:schemeClr val="tx1">
                    <a:lumMod val="65000"/>
                    <a:lumOff val="35000"/>
                  </a:schemeClr>
                </a:solidFill>
                <a:latin typeface="Arial Narrow" pitchFamily="34" charset="0"/>
              </a:rPr>
              <a:t>k.p</a:t>
            </a:r>
            <a:r>
              <a:rPr lang="pl-PL" sz="1800" dirty="0" smtClean="0">
                <a:solidFill>
                  <a:schemeClr val="tx1">
                    <a:lumMod val="65000"/>
                    <a:lumOff val="35000"/>
                  </a:schemeClr>
                </a:solidFill>
                <a:latin typeface="Arial Narrow" pitchFamily="34" charset="0"/>
              </a:rPr>
              <a:t>.).</a:t>
            </a:r>
          </a:p>
          <a:p>
            <a:pPr marL="342900" lvl="0" indent="-34290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Nie są one ujmowane w planie urlopów ani ustaleniach między stronami stosunku pracy co do terminu urlopu.</a:t>
            </a:r>
          </a:p>
          <a:p>
            <a:pPr marL="342900" lvl="0" indent="-34290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Pracodawca jest obowiązany do ich udzielenia na żądanie pracownika, które może być zgłoszone najpóźniej w dniu rozpoczęcia tego urlopu. </a:t>
            </a:r>
          </a:p>
          <a:p>
            <a:pPr marL="342900" lvl="0" indent="-34290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Pracodawca ma prawo do odmowy udzielenia urlopu na żądanie, jeżeli obecność pracownika okaże się niezbędna dla interesów przedsiębiorstwa. Bezpodstawna odmowa może się wiązać z karą grzywny nałożoną na pracodawcę. </a:t>
            </a:r>
          </a:p>
          <a:p>
            <a:pPr marL="342900" lvl="0" indent="-342900" algn="just">
              <a:spcBef>
                <a:spcPts val="9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Orzecznictwo początkowo nie było jednolite, ale obecnie przeważa rygorystyczny pogląd, że pracownik nie może rozpocząć urlopu na żądanie bez udzielenia go przez pracodawcę (zob. np. wyrok Sądu Najwyższego z dnia 16 września 2008 r., sygn. akt: II PK 26/08). Dlatego wykorzystanie przez pracownika urlopu na żądanie bez zgody pracodawcy jest ciężkim naruszeniem obowiązków pracowniczych, uprawniającym pracodawcę do wystawienia nagany pracownikowi, a to może skutkować rozwiązaniem umowy o pracę.</a:t>
            </a:r>
            <a:endParaRPr lang="pl-PL" sz="1800" b="1" i="1" dirty="0" smtClean="0">
              <a:solidFill>
                <a:schemeClr val="tx1">
                  <a:lumMod val="65000"/>
                  <a:lumOff val="35000"/>
                </a:schemeClr>
              </a:solidFill>
              <a:latin typeface="Arial Narrow" pitchFamily="34" charset="0"/>
            </a:endParaRPr>
          </a:p>
          <a:p>
            <a:pPr algn="just">
              <a:spcBef>
                <a:spcPts val="900"/>
              </a:spcBef>
            </a:pPr>
            <a:endParaRPr lang="pl-PL" sz="1800" b="1" i="1" dirty="0" smtClean="0">
              <a:latin typeface="Arial Narrow" pitchFamily="34" charset="0"/>
            </a:endParaRPr>
          </a:p>
          <a:p>
            <a:pPr algn="just">
              <a:spcBef>
                <a:spcPts val="900"/>
              </a:spcBef>
            </a:pPr>
            <a:endParaRPr lang="pl-PL" sz="1600" b="1" i="1" dirty="0" smtClean="0">
              <a:latin typeface="Arial Narrow" pitchFamily="34" charset="0"/>
            </a:endParaRPr>
          </a:p>
          <a:p>
            <a:pPr marL="342900" indent="-342900" algn="just">
              <a:spcBef>
                <a:spcPts val="900"/>
              </a:spcBef>
              <a:buClr>
                <a:srgbClr val="CC0066"/>
              </a:buClr>
              <a:buSzPct val="110000"/>
            </a:pPr>
            <a:endParaRPr lang="pl-PL" sz="1600" b="1" dirty="0">
              <a:latin typeface="Arial Narrow" pitchFamily="34" charset="0"/>
            </a:endParaRPr>
          </a:p>
          <a:p>
            <a:pPr algn="just">
              <a:spcBef>
                <a:spcPts val="9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58</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642942"/>
          </a:xfrm>
        </p:spPr>
        <p:txBody>
          <a:bodyPr>
            <a:noAutofit/>
          </a:bodyPr>
          <a:lstStyle/>
          <a:p>
            <a:r>
              <a:rPr lang="pl-PL" sz="2200" b="1" dirty="0" smtClean="0">
                <a:solidFill>
                  <a:srgbClr val="D31B77"/>
                </a:solidFill>
                <a:latin typeface="Arial Narrow" pitchFamily="34" charset="0"/>
              </a:rPr>
              <a:t>Urlop na żądanie [2]</a:t>
            </a:r>
          </a:p>
        </p:txBody>
      </p:sp>
      <p:sp>
        <p:nvSpPr>
          <p:cNvPr id="3" name="Podtytuł 2"/>
          <p:cNvSpPr>
            <a:spLocks noGrp="1"/>
          </p:cNvSpPr>
          <p:nvPr>
            <p:ph type="subTitle" idx="1"/>
          </p:nvPr>
        </p:nvSpPr>
        <p:spPr>
          <a:xfrm>
            <a:off x="785786" y="1285860"/>
            <a:ext cx="7500990" cy="2357454"/>
          </a:xfrm>
        </p:spPr>
        <p:txBody>
          <a:bodyPr>
            <a:noAutofit/>
          </a:bodyPr>
          <a:lstStyle/>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Jeżeli w zakładzie pracy nie istnieją odrębne przepisy dotyczące składania wniosków o urlop na żądanie, zawiadomienia o chęci wykorzystania urlopu na żądanie należy dokonać w dowolny skuteczny sposób (telefonicznie, mailowo, osobiście).</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Urlop na żądanie jest ujęty w podstawowym wymiarze urlopu wypoczynkowego pracownika. Niewykorzystane dni urlopu na żądanie zostają przeniesione na kolejny rok jako zwykły urlop wypoczynkowy.</a:t>
            </a:r>
          </a:p>
          <a:p>
            <a:pPr marL="342900" indent="-342900" algn="just">
              <a:spcBef>
                <a:spcPts val="1200"/>
              </a:spcBef>
              <a:buClr>
                <a:srgbClr val="CC0066"/>
              </a:buClr>
              <a:buSzPct val="110000"/>
              <a:buFont typeface="Arial" pitchFamily="34" charset="0"/>
              <a:buChar char="•"/>
            </a:pPr>
            <a:endParaRPr lang="pl-PL" sz="1600" b="1" i="1" dirty="0" smtClean="0">
              <a:solidFill>
                <a:schemeClr val="tx1">
                  <a:lumMod val="65000"/>
                  <a:lumOff val="35000"/>
                </a:schemeClr>
              </a:solidFill>
              <a:latin typeface="Arial Narrow" pitchFamily="34" charset="0"/>
            </a:endParaRPr>
          </a:p>
          <a:p>
            <a:pPr algn="just">
              <a:spcBef>
                <a:spcPts val="900"/>
              </a:spcBef>
            </a:pPr>
            <a:endParaRPr lang="pl-PL" sz="1600" b="1" i="1" dirty="0" smtClean="0">
              <a:latin typeface="Arial Narrow" pitchFamily="34" charset="0"/>
            </a:endParaRPr>
          </a:p>
          <a:p>
            <a:pPr marL="342900" indent="-342900" algn="just">
              <a:spcBef>
                <a:spcPts val="900"/>
              </a:spcBef>
              <a:buClr>
                <a:srgbClr val="CC0066"/>
              </a:buClr>
              <a:buSzPct val="110000"/>
            </a:pPr>
            <a:endParaRPr lang="pl-PL" sz="1600" b="1" dirty="0">
              <a:latin typeface="Arial Narrow" pitchFamily="34" charset="0"/>
            </a:endParaRPr>
          </a:p>
          <a:p>
            <a:pPr algn="just">
              <a:spcBef>
                <a:spcPts val="9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59</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348" y="1484784"/>
            <a:ext cx="7597604" cy="864096"/>
          </a:xfrm>
        </p:spPr>
        <p:txBody>
          <a:bodyPr>
            <a:normAutofit/>
          </a:bodyPr>
          <a:lstStyle/>
          <a:p>
            <a:r>
              <a:rPr lang="pl-PL" b="1" u="sng" dirty="0" smtClean="0">
                <a:solidFill>
                  <a:srgbClr val="D31B77"/>
                </a:solidFill>
                <a:latin typeface="Arial Narrow" pitchFamily="34" charset="0"/>
              </a:rPr>
              <a:t>BLOK 5</a:t>
            </a:r>
            <a:endParaRPr lang="pl-PL" dirty="0">
              <a:solidFill>
                <a:srgbClr val="D31B77"/>
              </a:solidFill>
            </a:endParaRPr>
          </a:p>
        </p:txBody>
      </p:sp>
      <p:sp>
        <p:nvSpPr>
          <p:cNvPr id="3" name="Podtytuł 2"/>
          <p:cNvSpPr>
            <a:spLocks noGrp="1"/>
          </p:cNvSpPr>
          <p:nvPr>
            <p:ph type="subTitle" idx="1"/>
          </p:nvPr>
        </p:nvSpPr>
        <p:spPr>
          <a:xfrm>
            <a:off x="1403648" y="3068960"/>
            <a:ext cx="6311624" cy="792088"/>
          </a:xfrm>
        </p:spPr>
        <p:txBody>
          <a:bodyPr>
            <a:normAutofit fontScale="85000" lnSpcReduction="20000"/>
          </a:bodyPr>
          <a:lstStyle/>
          <a:p>
            <a:r>
              <a:rPr lang="pl-PL" b="1" dirty="0" smtClean="0">
                <a:solidFill>
                  <a:schemeClr val="accent1">
                    <a:lumMod val="75000"/>
                  </a:schemeClr>
                </a:solidFill>
                <a:latin typeface="Arial Narrow" pitchFamily="34" charset="0"/>
              </a:rPr>
              <a:t>COVID-19</a:t>
            </a:r>
            <a:r>
              <a:rPr lang="pl-PL" dirty="0" smtClean="0">
                <a:solidFill>
                  <a:schemeClr val="accent1">
                    <a:lumMod val="75000"/>
                  </a:schemeClr>
                </a:solidFill>
                <a:latin typeface="Arial Narrow" pitchFamily="34" charset="0"/>
              </a:rPr>
              <a:t/>
            </a:r>
            <a:br>
              <a:rPr lang="pl-PL" dirty="0" smtClean="0">
                <a:solidFill>
                  <a:schemeClr val="accent1">
                    <a:lumMod val="75000"/>
                  </a:schemeClr>
                </a:solidFill>
                <a:latin typeface="Arial Narrow" pitchFamily="34" charset="0"/>
              </a:rPr>
            </a:br>
            <a:endParaRPr lang="pl-PL" dirty="0" smtClean="0">
              <a:solidFill>
                <a:schemeClr val="accent1">
                  <a:lumMod val="75000"/>
                </a:schemeClr>
              </a:solidFill>
              <a:latin typeface="Arial Narrow" pitchFamily="34" charset="0"/>
            </a:endParaRPr>
          </a:p>
          <a:p>
            <a:endParaRPr lang="pl-PL"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60</a:t>
            </a:fld>
            <a:endParaRPr lang="pl-PL"/>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642910" y="428604"/>
            <a:ext cx="7772400" cy="642942"/>
          </a:xfrm>
        </p:spPr>
        <p:txBody>
          <a:bodyPr>
            <a:noAutofit/>
          </a:bodyPr>
          <a:lstStyle/>
          <a:p>
            <a:r>
              <a:rPr lang="pl-PL" sz="2200" b="1" dirty="0" smtClean="0">
                <a:solidFill>
                  <a:srgbClr val="D31B77"/>
                </a:solidFill>
                <a:latin typeface="Arial Narrow" pitchFamily="34" charset="0"/>
              </a:rPr>
              <a:t>Pracodawca nie może wymagać od swoich pracowników zaszczepienia się</a:t>
            </a:r>
          </a:p>
        </p:txBody>
      </p:sp>
      <p:sp>
        <p:nvSpPr>
          <p:cNvPr id="3" name="Podtytuł 2"/>
          <p:cNvSpPr>
            <a:spLocks noGrp="1"/>
          </p:cNvSpPr>
          <p:nvPr>
            <p:ph type="subTitle" idx="1"/>
          </p:nvPr>
        </p:nvSpPr>
        <p:spPr>
          <a:xfrm>
            <a:off x="785786" y="1500174"/>
            <a:ext cx="7500990" cy="4500594"/>
          </a:xfrm>
        </p:spPr>
        <p:txBody>
          <a:bodyPr>
            <a:noAutofit/>
          </a:bodyPr>
          <a:lstStyle/>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Szczepienia przeciw COVID-19 nie są szczepieniami obowiązkowymi. Z tego powodu przyjmuje się, że pracodawcy nie mogą wymagać od swoich pracowników przyjęcia szczepionki.</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Odmowa poddania się szczepieniu przeciwko COVID-19 nie może być również czynnikiem uwzględnianym w procesie rekrutacji kandydatów ani nie może stanowić podstawy do rozwiązania stosunku pracy. </a:t>
            </a:r>
          </a:p>
          <a:p>
            <a:pPr marL="342900" lvl="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Nie jest także dopuszczalne różnicowanie sytuacji pracowników z punktu widzenia poddania się szczepieniu. W konsekwencji, odmienne traktowanie pracowników przez pracodawcę ze względu na poddanie się szczepieniu przeciw COVID-19, szczególnie w zakresie możliwości przebywania i poruszania się w zakładzie pracy, dostępu do szkoleń pracowniczych czy możliwości awansowania, może zostać uznane za dyskryminację pośrednią.</a:t>
            </a:r>
          </a:p>
          <a:p>
            <a:pPr marL="342900" indent="-342900" algn="just">
              <a:spcBef>
                <a:spcPts val="12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W aktualnym stanie prawnym pracownik nie ma obowiązku informowania pracodawcy o zaszczepieniu się przeciw COVID-19.</a:t>
            </a:r>
            <a:endParaRPr lang="pl-PL" sz="1800" b="1" i="1" dirty="0" smtClean="0">
              <a:solidFill>
                <a:schemeClr val="tx1">
                  <a:lumMod val="65000"/>
                  <a:lumOff val="35000"/>
                </a:schemeClr>
              </a:solidFill>
              <a:latin typeface="Arial Narrow" pitchFamily="34" charset="0"/>
            </a:endParaRPr>
          </a:p>
          <a:p>
            <a:pPr marL="342900" indent="-342900" algn="just">
              <a:spcBef>
                <a:spcPts val="900"/>
              </a:spcBef>
              <a:buClr>
                <a:srgbClr val="CC0066"/>
              </a:buClr>
              <a:buSzPct val="110000"/>
            </a:pPr>
            <a:endParaRPr lang="pl-PL" sz="1600" b="1" dirty="0">
              <a:latin typeface="Arial Narrow" pitchFamily="34" charset="0"/>
            </a:endParaRPr>
          </a:p>
          <a:p>
            <a:pPr algn="just">
              <a:spcBef>
                <a:spcPts val="9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61</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348" y="285728"/>
            <a:ext cx="7786742" cy="1071570"/>
          </a:xfrm>
        </p:spPr>
        <p:txBody>
          <a:bodyPr>
            <a:noAutofit/>
          </a:bodyPr>
          <a:lstStyle/>
          <a:p>
            <a:r>
              <a:rPr lang="pl-PL" sz="2200" b="1" dirty="0" smtClean="0">
                <a:solidFill>
                  <a:srgbClr val="D31B77"/>
                </a:solidFill>
                <a:latin typeface="Arial Narrow" pitchFamily="34" charset="0"/>
              </a:rPr>
              <a:t>Pracodawcy decydują się na wypowiadanie umów o pracę pracownikom, którzy nie chcą się zaszczepić przeciwko COVID-19 [1]</a:t>
            </a:r>
          </a:p>
        </p:txBody>
      </p:sp>
      <p:sp>
        <p:nvSpPr>
          <p:cNvPr id="3" name="Podtytuł 2"/>
          <p:cNvSpPr>
            <a:spLocks noGrp="1"/>
          </p:cNvSpPr>
          <p:nvPr>
            <p:ph type="subTitle" idx="1"/>
          </p:nvPr>
        </p:nvSpPr>
        <p:spPr>
          <a:xfrm>
            <a:off x="785786" y="1714488"/>
            <a:ext cx="7572428" cy="3286148"/>
          </a:xfrm>
        </p:spPr>
        <p:txBody>
          <a:bodyPr>
            <a:noAutofit/>
          </a:bodyPr>
          <a:lstStyle/>
          <a:p>
            <a:pPr algn="just">
              <a:spcBef>
                <a:spcPts val="1200"/>
              </a:spcBef>
            </a:pPr>
            <a:r>
              <a:rPr lang="pl-PL" sz="1800" b="1" dirty="0" smtClean="0">
                <a:solidFill>
                  <a:schemeClr val="tx1">
                    <a:lumMod val="65000"/>
                    <a:lumOff val="35000"/>
                  </a:schemeClr>
                </a:solidFill>
                <a:latin typeface="Arial Narrow" pitchFamily="34" charset="0"/>
              </a:rPr>
              <a:t>Decyzja bardzo ryzykowna i obarczona wysokim stopniem prawdopodobieństwa przegrania sprawy sądowej</a:t>
            </a:r>
            <a:r>
              <a:rPr lang="pl-PL" sz="1800" dirty="0" smtClean="0">
                <a:solidFill>
                  <a:schemeClr val="tx1">
                    <a:lumMod val="65000"/>
                    <a:lumOff val="35000"/>
                  </a:schemeClr>
                </a:solidFill>
                <a:latin typeface="Arial Narrow" pitchFamily="34" charset="0"/>
              </a:rPr>
              <a:t>, w przypadku gdy były pracownik zdecyduje się na zaskarżenie wypowiedzenia. Jako argument za słusznością tej decyzji pracodawcy wskazują obowiązek zapewnienia w zakładzie pracy bezpiecznych i higienicznych warunków pracy, a pracownik ma za zadanie współdziałać z pracodawcą w ramach realizowania tego rodzaju obowiązków. Jednak katalog przepisów i zasad BHP nie przewiduje sytuacji, w których pracodawca mógłby wymagać od pracownika zaszczepienia się. Również rozporządzenie w sprawie zalecanych szczepień ochronnych wymaganych u pracowników nie włącza szczepionki przeciw COVID-19 do tego katalogu. Dlatego też pracodawca, decydując się na rozwiązanie z pracownikiem umowy o pracę z powodu niezaszczepienia się, podejmuje ryzykowne działanie.</a:t>
            </a:r>
          </a:p>
          <a:p>
            <a:pPr marL="342900" indent="-342900" algn="just">
              <a:spcBef>
                <a:spcPts val="1200"/>
              </a:spcBef>
              <a:buClr>
                <a:srgbClr val="CC0066"/>
              </a:buClr>
              <a:buSzPct val="110000"/>
            </a:pP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62</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348" y="285728"/>
            <a:ext cx="7715304" cy="1071570"/>
          </a:xfrm>
        </p:spPr>
        <p:txBody>
          <a:bodyPr>
            <a:noAutofit/>
          </a:bodyPr>
          <a:lstStyle/>
          <a:p>
            <a:r>
              <a:rPr lang="pl-PL" sz="2200" b="1" dirty="0" smtClean="0">
                <a:solidFill>
                  <a:srgbClr val="D31B77"/>
                </a:solidFill>
                <a:latin typeface="Arial Narrow" pitchFamily="34" charset="0"/>
              </a:rPr>
              <a:t>Pracodawcy decydują się na wypowiadanie umów o pracę pracownikom, którzy nie chcą się zaszczepić przeciwko COVID-19 [2]</a:t>
            </a:r>
          </a:p>
        </p:txBody>
      </p:sp>
      <p:sp>
        <p:nvSpPr>
          <p:cNvPr id="3" name="Podtytuł 2"/>
          <p:cNvSpPr>
            <a:spLocks noGrp="1"/>
          </p:cNvSpPr>
          <p:nvPr>
            <p:ph type="subTitle" idx="1"/>
          </p:nvPr>
        </p:nvSpPr>
        <p:spPr>
          <a:xfrm>
            <a:off x="785786" y="1500174"/>
            <a:ext cx="7500990" cy="4572032"/>
          </a:xfrm>
        </p:spPr>
        <p:txBody>
          <a:bodyPr>
            <a:noAutofit/>
          </a:bodyPr>
          <a:lstStyle/>
          <a:p>
            <a:pPr algn="just">
              <a:spcBef>
                <a:spcPts val="1200"/>
              </a:spcBef>
            </a:pPr>
            <a:r>
              <a:rPr lang="pl-PL" sz="1600" dirty="0" smtClean="0">
                <a:solidFill>
                  <a:schemeClr val="tx1">
                    <a:lumMod val="65000"/>
                    <a:lumOff val="35000"/>
                  </a:schemeClr>
                </a:solidFill>
                <a:latin typeface="Arial Narrow" pitchFamily="34" charset="0"/>
              </a:rPr>
              <a:t>Prawnicy zajmujący się prawem pracy uznają, że na decyzję pracodawcy o wypowiedzeniu umowy o pracę z powodu niezaszczepienia się pracownika zawsze trzeba patrzeć przez pryzmat okoliczności, które na to wpłynęły. W takiej sytuacji pytań, na które musi sobie odpowiedzieć pracodawca, jest wiele. Należy brać pod uwagę w takim przypadku:</a:t>
            </a:r>
          </a:p>
          <a:p>
            <a:pPr marL="285750" lvl="0" indent="-285750" algn="just">
              <a:spcBef>
                <a:spcPts val="1200"/>
              </a:spcBef>
              <a:buFont typeface="Wingdings" panose="05000000000000000000" pitchFamily="2" charset="2"/>
              <a:buChar char="Ø"/>
            </a:pPr>
            <a:r>
              <a:rPr lang="pl-PL" sz="1600" dirty="0" smtClean="0">
                <a:solidFill>
                  <a:schemeClr val="tx1">
                    <a:lumMod val="65000"/>
                    <a:lumOff val="35000"/>
                  </a:schemeClr>
                </a:solidFill>
                <a:latin typeface="Arial Narrow" pitchFamily="34" charset="0"/>
              </a:rPr>
              <a:t>czy pracownik nie mógł się zaszczepić, czy też mógł, a nie chciał, bo taki był jego akt wolnościowy, skoro ma prawo wyboru;</a:t>
            </a:r>
          </a:p>
          <a:p>
            <a:pPr marL="285750" lvl="0" indent="-285750" algn="just">
              <a:spcBef>
                <a:spcPts val="1200"/>
              </a:spcBef>
              <a:buFont typeface="Wingdings" panose="05000000000000000000" pitchFamily="2" charset="2"/>
              <a:buChar char="Ø"/>
            </a:pPr>
            <a:r>
              <a:rPr lang="pl-PL" sz="1600" dirty="0" smtClean="0">
                <a:solidFill>
                  <a:schemeClr val="tx1">
                    <a:lumMod val="65000"/>
                    <a:lumOff val="35000"/>
                  </a:schemeClr>
                </a:solidFill>
                <a:latin typeface="Arial Narrow" pitchFamily="34" charset="0"/>
              </a:rPr>
              <a:t>skutki, jakie jego decyzja o nieszczepieniu się mogła mieć dla pracodawcy: czy rzeczywiście narażał pozostałych pracowników i w efekcie – czy działał na szkodę zakładu pracy;</a:t>
            </a:r>
          </a:p>
          <a:p>
            <a:pPr marL="285750" lvl="0" indent="-285750" algn="just">
              <a:spcBef>
                <a:spcPts val="1200"/>
              </a:spcBef>
              <a:buFont typeface="Wingdings" panose="05000000000000000000" pitchFamily="2" charset="2"/>
              <a:buChar char="Ø"/>
            </a:pPr>
            <a:r>
              <a:rPr lang="pl-PL" sz="1600" dirty="0" smtClean="0">
                <a:solidFill>
                  <a:schemeClr val="tx1">
                    <a:lumMod val="65000"/>
                    <a:lumOff val="35000"/>
                  </a:schemeClr>
                </a:solidFill>
                <a:latin typeface="Arial Narrow" pitchFamily="34" charset="0"/>
              </a:rPr>
              <a:t>czy decyzja o nieprzyjęciu szczepionki wynika z określonego światopoglądu czy wyznania danej osoby. Wtedy zwolnienie z pracy z powodu niepoddania się szczepieniu przeciwko COVID-19 będzie mogło być rozpatrywane również w kategoriach naruszenia zakazu dyskryminacji. Dlatego też pracodawca w takiej sytuacji ponosi ryzyko przedstawienia mu zarzutu dyskryminacji pośredniej.</a:t>
            </a:r>
          </a:p>
          <a:p>
            <a:pPr algn="just">
              <a:spcBef>
                <a:spcPts val="1200"/>
              </a:spcBef>
            </a:pPr>
            <a:r>
              <a:rPr lang="pl-PL" sz="1600" b="1" dirty="0" smtClean="0">
                <a:solidFill>
                  <a:schemeClr val="tx1">
                    <a:lumMod val="65000"/>
                    <a:lumOff val="35000"/>
                  </a:schemeClr>
                </a:solidFill>
                <a:latin typeface="Arial Narrow" pitchFamily="34" charset="0"/>
              </a:rPr>
              <a:t>Pytanie, które pozostaje na ten moment bez odpowiedzi, ponieważ nie ma jeszcze żadnych wyroków w tym zakresie, jest następujące: Jak zareagują sądy, do których odwołają się byli pracownicy?</a:t>
            </a:r>
            <a:endParaRPr lang="pl-PL" sz="1600" dirty="0" smtClean="0">
              <a:solidFill>
                <a:schemeClr val="tx1">
                  <a:lumMod val="65000"/>
                  <a:lumOff val="35000"/>
                </a:schemeClr>
              </a:solidFill>
              <a:latin typeface="Arial Narrow" pitchFamily="34" charset="0"/>
            </a:endParaRPr>
          </a:p>
          <a:p>
            <a:pPr marL="342900" indent="-342900" algn="just">
              <a:spcBef>
                <a:spcPts val="1200"/>
              </a:spcBef>
              <a:buClr>
                <a:srgbClr val="CC0066"/>
              </a:buClr>
              <a:buSzPct val="110000"/>
            </a:pP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63</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357166"/>
            <a:ext cx="7643866" cy="857256"/>
          </a:xfrm>
        </p:spPr>
        <p:txBody>
          <a:bodyPr>
            <a:noAutofit/>
          </a:bodyPr>
          <a:lstStyle/>
          <a:p>
            <a:r>
              <a:rPr lang="pl-PL" sz="2200" b="1" dirty="0" smtClean="0">
                <a:solidFill>
                  <a:srgbClr val="D31B77"/>
                </a:solidFill>
                <a:latin typeface="Arial Narrow" pitchFamily="34" charset="0"/>
              </a:rPr>
              <a:t>Zaświadczenie o szczepieniu przeciw COVID-19</a:t>
            </a:r>
            <a:br>
              <a:rPr lang="pl-PL" sz="2200" b="1" dirty="0" smtClean="0">
                <a:solidFill>
                  <a:srgbClr val="D31B77"/>
                </a:solidFill>
                <a:latin typeface="Arial Narrow" pitchFamily="34" charset="0"/>
              </a:rPr>
            </a:br>
            <a:r>
              <a:rPr lang="pl-PL" sz="2200" b="1" dirty="0" smtClean="0">
                <a:solidFill>
                  <a:srgbClr val="D31B77"/>
                </a:solidFill>
                <a:latin typeface="Arial Narrow" pitchFamily="34" charset="0"/>
              </a:rPr>
              <a:t>a ochrona danych osobowych</a:t>
            </a:r>
          </a:p>
        </p:txBody>
      </p:sp>
      <p:sp>
        <p:nvSpPr>
          <p:cNvPr id="3" name="Podtytuł 2"/>
          <p:cNvSpPr>
            <a:spLocks noGrp="1"/>
          </p:cNvSpPr>
          <p:nvPr>
            <p:ph type="subTitle" idx="1"/>
          </p:nvPr>
        </p:nvSpPr>
        <p:spPr>
          <a:xfrm>
            <a:off x="785786" y="1500174"/>
            <a:ext cx="7500990" cy="3571900"/>
          </a:xfrm>
        </p:spPr>
        <p:txBody>
          <a:bodyPr>
            <a:noAutofit/>
          </a:bodyPr>
          <a:lstStyle/>
          <a:p>
            <a:pPr algn="just">
              <a:spcBef>
                <a:spcPts val="1200"/>
              </a:spcBef>
            </a:pPr>
            <a:r>
              <a:rPr lang="pl-PL" sz="1800" dirty="0" smtClean="0">
                <a:solidFill>
                  <a:schemeClr val="tx1">
                    <a:lumMod val="65000"/>
                    <a:lumOff val="35000"/>
                  </a:schemeClr>
                </a:solidFill>
                <a:latin typeface="Arial Narrow" pitchFamily="34" charset="0"/>
              </a:rPr>
              <a:t>W Polsce zaświadczenie o szczepieniu jest dokumentem objętym tajemnicą lekarską i, zgodnie z Kodeksem pracy, nie mieści się w katalogu niezbędnych informacji potrzebnych do nawiązania stosunku pracy. Badania lekarskie, którym są okresowo poddawani pracownicy, nie obejmują swoim zakresem informacji o przebytych szczepieniach, nawet tych obowiązkowych.</a:t>
            </a:r>
          </a:p>
          <a:p>
            <a:pPr algn="just">
              <a:spcBef>
                <a:spcPts val="1200"/>
              </a:spcBef>
            </a:pPr>
            <a:r>
              <a:rPr lang="pl-PL" sz="1800" dirty="0" smtClean="0">
                <a:solidFill>
                  <a:schemeClr val="tx1">
                    <a:lumMod val="65000"/>
                    <a:lumOff val="35000"/>
                  </a:schemeClr>
                </a:solidFill>
                <a:latin typeface="Arial Narrow" pitchFamily="34" charset="0"/>
              </a:rPr>
              <a:t>Pracodawca nie może wymagać większej ilości danych osobowych niż jest to dozwolone przepisami prawa. W związku z tym, w aktualnym stanie prawnym, </a:t>
            </a:r>
            <a:r>
              <a:rPr lang="pl-PL" sz="1800" b="1" dirty="0" smtClean="0">
                <a:solidFill>
                  <a:schemeClr val="tx1">
                    <a:lumMod val="65000"/>
                    <a:lumOff val="35000"/>
                  </a:schemeClr>
                </a:solidFill>
                <a:latin typeface="Arial Narrow" pitchFamily="34" charset="0"/>
              </a:rPr>
              <a:t>pracownik nie ma obowiązku informowania pracodawcy o fakcie zaszczepienia się lub nie przeciw COVID-19</a:t>
            </a:r>
            <a:r>
              <a:rPr lang="pl-PL" sz="1800" dirty="0" smtClean="0">
                <a:solidFill>
                  <a:schemeClr val="tx1">
                    <a:lumMod val="65000"/>
                    <a:lumOff val="35000"/>
                  </a:schemeClr>
                </a:solidFill>
                <a:latin typeface="Arial Narrow" pitchFamily="34" charset="0"/>
              </a:rPr>
              <a:t>, a pracodawca nie ma prawa takiej informacji od swojego pracownika wymagać; informacja </a:t>
            </a:r>
            <a:r>
              <a:rPr lang="pl-PL" sz="1800" b="1" dirty="0" smtClean="0">
                <a:solidFill>
                  <a:schemeClr val="tx1">
                    <a:lumMod val="65000"/>
                    <a:lumOff val="35000"/>
                  </a:schemeClr>
                </a:solidFill>
                <a:latin typeface="Arial Narrow" pitchFamily="34" charset="0"/>
              </a:rPr>
              <a:t>o fakcie zaszczepienia się lub nie przeciw COVID-19 może zostać ujawniona tylko z własnej inicjatywy pracownika.</a:t>
            </a:r>
            <a:endParaRPr lang="pl-PL" sz="1800" dirty="0" smtClean="0">
              <a:solidFill>
                <a:schemeClr val="tx1">
                  <a:lumMod val="65000"/>
                  <a:lumOff val="35000"/>
                </a:schemeClr>
              </a:solidFill>
              <a:latin typeface="Arial Narrow" pitchFamily="34" charset="0"/>
            </a:endParaRPr>
          </a:p>
          <a:p>
            <a:pPr algn="just">
              <a:spcBef>
                <a:spcPts val="1200"/>
              </a:spcBef>
            </a:pPr>
            <a:r>
              <a:rPr lang="pl-PL" sz="1800" b="1" dirty="0" smtClean="0">
                <a:solidFill>
                  <a:schemeClr val="tx1">
                    <a:lumMod val="65000"/>
                    <a:lumOff val="35000"/>
                  </a:schemeClr>
                </a:solidFill>
                <a:latin typeface="Arial Narrow" pitchFamily="34" charset="0"/>
              </a:rPr>
              <a:t> </a:t>
            </a:r>
            <a:endParaRPr lang="pl-PL" sz="1800" dirty="0" smtClean="0">
              <a:solidFill>
                <a:schemeClr val="tx1">
                  <a:lumMod val="65000"/>
                  <a:lumOff val="35000"/>
                </a:schemeClr>
              </a:solidFill>
              <a:latin typeface="Arial Narrow" pitchFamily="34" charset="0"/>
            </a:endParaRPr>
          </a:p>
          <a:p>
            <a:pPr marL="342900" indent="-342900" algn="just">
              <a:spcBef>
                <a:spcPts val="1200"/>
              </a:spcBef>
              <a:buClr>
                <a:srgbClr val="CC0066"/>
              </a:buClr>
              <a:buSzPct val="110000"/>
            </a:pP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64</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14348" y="1484784"/>
            <a:ext cx="7597604" cy="864096"/>
          </a:xfrm>
        </p:spPr>
        <p:txBody>
          <a:bodyPr>
            <a:normAutofit/>
          </a:bodyPr>
          <a:lstStyle/>
          <a:p>
            <a:r>
              <a:rPr lang="pl-PL" b="1" u="sng" dirty="0" smtClean="0">
                <a:solidFill>
                  <a:srgbClr val="D31B77"/>
                </a:solidFill>
                <a:latin typeface="Arial Narrow" pitchFamily="34" charset="0"/>
              </a:rPr>
              <a:t>BLOK 6</a:t>
            </a:r>
            <a:endParaRPr lang="pl-PL" dirty="0">
              <a:solidFill>
                <a:srgbClr val="D31B77"/>
              </a:solidFill>
            </a:endParaRPr>
          </a:p>
        </p:txBody>
      </p:sp>
      <p:sp>
        <p:nvSpPr>
          <p:cNvPr id="3" name="Podtytuł 2"/>
          <p:cNvSpPr>
            <a:spLocks noGrp="1"/>
          </p:cNvSpPr>
          <p:nvPr>
            <p:ph type="subTitle" idx="1"/>
          </p:nvPr>
        </p:nvSpPr>
        <p:spPr>
          <a:xfrm>
            <a:off x="1403648" y="3068960"/>
            <a:ext cx="6311624" cy="792088"/>
          </a:xfrm>
        </p:spPr>
        <p:txBody>
          <a:bodyPr>
            <a:normAutofit fontScale="85000" lnSpcReduction="20000"/>
          </a:bodyPr>
          <a:lstStyle/>
          <a:p>
            <a:r>
              <a:rPr lang="pl-PL" b="1" dirty="0" smtClean="0">
                <a:solidFill>
                  <a:schemeClr val="accent1">
                    <a:lumMod val="75000"/>
                  </a:schemeClr>
                </a:solidFill>
                <a:latin typeface="Arial Narrow" pitchFamily="34" charset="0"/>
              </a:rPr>
              <a:t>Zagadnienia inne</a:t>
            </a:r>
            <a:r>
              <a:rPr lang="pl-PL" dirty="0" smtClean="0">
                <a:solidFill>
                  <a:schemeClr val="accent1">
                    <a:lumMod val="75000"/>
                  </a:schemeClr>
                </a:solidFill>
                <a:latin typeface="Arial Narrow" pitchFamily="34" charset="0"/>
              </a:rPr>
              <a:t/>
            </a:r>
            <a:br>
              <a:rPr lang="pl-PL" dirty="0" smtClean="0">
                <a:solidFill>
                  <a:schemeClr val="accent1">
                    <a:lumMod val="75000"/>
                  </a:schemeClr>
                </a:solidFill>
                <a:latin typeface="Arial Narrow" pitchFamily="34" charset="0"/>
              </a:rPr>
            </a:br>
            <a:endParaRPr lang="pl-PL" dirty="0" smtClean="0">
              <a:solidFill>
                <a:schemeClr val="accent1">
                  <a:lumMod val="75000"/>
                </a:schemeClr>
              </a:solidFill>
              <a:latin typeface="Arial Narrow" pitchFamily="34" charset="0"/>
            </a:endParaRPr>
          </a:p>
          <a:p>
            <a:endParaRPr lang="pl-PL" dirty="0"/>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65</a:t>
            </a:fld>
            <a:endParaRPr lang="pl-PL"/>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357166"/>
            <a:ext cx="7772400" cy="857256"/>
          </a:xfrm>
        </p:spPr>
        <p:txBody>
          <a:bodyPr>
            <a:noAutofit/>
          </a:bodyPr>
          <a:lstStyle/>
          <a:p>
            <a:r>
              <a:rPr lang="pl-PL" sz="2200" b="1" dirty="0" smtClean="0">
                <a:solidFill>
                  <a:srgbClr val="CC0066"/>
                </a:solidFill>
                <a:latin typeface="Arial Narrow" pitchFamily="34" charset="0"/>
              </a:rPr>
              <a:t>Praca wadliwie wykonana – usuwanie wad bez wynagrodzenia </a:t>
            </a:r>
            <a:br>
              <a:rPr lang="pl-PL" sz="2200" b="1" dirty="0" smtClean="0">
                <a:solidFill>
                  <a:srgbClr val="CC0066"/>
                </a:solidFill>
                <a:latin typeface="Arial Narrow" pitchFamily="34" charset="0"/>
              </a:rPr>
            </a:br>
            <a:r>
              <a:rPr lang="pl-PL" sz="2200" b="1" dirty="0" smtClean="0">
                <a:solidFill>
                  <a:srgbClr val="CC0066"/>
                </a:solidFill>
                <a:latin typeface="Arial Narrow" pitchFamily="34" charset="0"/>
              </a:rPr>
              <a:t>i bez nadgodzin</a:t>
            </a:r>
          </a:p>
        </p:txBody>
      </p:sp>
      <p:sp>
        <p:nvSpPr>
          <p:cNvPr id="3" name="Podtytuł 2"/>
          <p:cNvSpPr>
            <a:spLocks noGrp="1"/>
          </p:cNvSpPr>
          <p:nvPr>
            <p:ph type="subTitle" idx="1"/>
          </p:nvPr>
        </p:nvSpPr>
        <p:spPr>
          <a:xfrm>
            <a:off x="785786" y="1500174"/>
            <a:ext cx="7500990" cy="4572032"/>
          </a:xfrm>
        </p:spPr>
        <p:txBody>
          <a:bodyPr>
            <a:noAutofit/>
          </a:bodyPr>
          <a:lstStyle/>
          <a:p>
            <a:pPr algn="just">
              <a:spcBef>
                <a:spcPts val="1200"/>
              </a:spcBef>
            </a:pPr>
            <a:r>
              <a:rPr lang="pl-PL" sz="1600" dirty="0" smtClean="0">
                <a:solidFill>
                  <a:schemeClr val="tx1">
                    <a:lumMod val="65000"/>
                    <a:lumOff val="35000"/>
                  </a:schemeClr>
                </a:solidFill>
                <a:latin typeface="Arial Narrow" pitchFamily="34" charset="0"/>
              </a:rPr>
              <a:t>Za wadliwe wykonanie z winy pracownika produktów lub usług wynagrodzenie nie przysługuje. Jeżeli wskutek wadliwie wykonanej pracy z winy pracownika nastąpiło obniżenie jakości produktu lub usługi, wynagrodzenie ulega odpowiedniemu zmniejszeniu.</a:t>
            </a:r>
          </a:p>
          <a:p>
            <a:pPr algn="just">
              <a:spcBef>
                <a:spcPts val="1200"/>
              </a:spcBef>
            </a:pPr>
            <a:r>
              <a:rPr lang="pl-PL" sz="1600" dirty="0" smtClean="0">
                <a:solidFill>
                  <a:schemeClr val="tx1">
                    <a:lumMod val="65000"/>
                    <a:lumOff val="35000"/>
                  </a:schemeClr>
                </a:solidFill>
                <a:latin typeface="Arial Narrow" pitchFamily="34" charset="0"/>
              </a:rPr>
              <a:t>Jeżeli wadliwość produktu lub usługi została usunięta przez pracownika, przysługuje mu wynagrodzenie odpowiednie do jakości produktu lub usługi, z tym że za czas pracy przy usuwaniu wady wynagrodzenie nie przysługuje.</a:t>
            </a:r>
          </a:p>
          <a:p>
            <a:pPr algn="just">
              <a:spcBef>
                <a:spcPts val="1200"/>
              </a:spcBef>
            </a:pPr>
            <a:r>
              <a:rPr lang="pl-PL" sz="1600" dirty="0" smtClean="0">
                <a:solidFill>
                  <a:schemeClr val="tx1">
                    <a:lumMod val="65000"/>
                    <a:lumOff val="35000"/>
                  </a:schemeClr>
                </a:solidFill>
                <a:latin typeface="Arial Narrow" pitchFamily="34" charset="0"/>
              </a:rPr>
              <a:t>Nie stanowi pracy w godzinach nadliczbowych sytuacja, w której pracownik wykonuje pracę ponad wynikający z harmonogramu czas w celu usunięcia wad produktu, o ile wady te są zawinione przez pracownika. Dlatego takie okoliczności, jak przemęczenie, nadmierne obciążenie obowiązkami, brak stosownych kwalifikacji mogą wyłączać winę pracownika.</a:t>
            </a:r>
          </a:p>
          <a:p>
            <a:pPr algn="just">
              <a:spcBef>
                <a:spcPts val="1200"/>
              </a:spcBef>
            </a:pPr>
            <a:endParaRPr lang="pl-PL" sz="1600" b="1" dirty="0" smtClean="0">
              <a:latin typeface="Arial Narrow" pitchFamily="34" charset="0"/>
            </a:endParaRPr>
          </a:p>
          <a:p>
            <a:pPr algn="just">
              <a:spcBef>
                <a:spcPts val="1200"/>
              </a:spcBef>
            </a:pPr>
            <a:endParaRPr lang="pl-PL" sz="1600" b="1" dirty="0" smtClean="0">
              <a:latin typeface="Arial Narrow" pitchFamily="34" charset="0"/>
            </a:endParaRPr>
          </a:p>
          <a:p>
            <a:pPr marL="342900" indent="-342900" algn="just">
              <a:spcBef>
                <a:spcPts val="1200"/>
              </a:spcBef>
              <a:buClr>
                <a:srgbClr val="CC0066"/>
              </a:buClr>
              <a:buSzPct val="110000"/>
            </a:pPr>
            <a:endParaRPr lang="pl-PL" sz="1600" b="1" dirty="0">
              <a:latin typeface="Arial Narrow" pitchFamily="34" charset="0"/>
            </a:endParaRPr>
          </a:p>
          <a:p>
            <a:pPr algn="just">
              <a:spcBef>
                <a:spcPts val="1200"/>
              </a:spcBef>
            </a:pPr>
            <a:endParaRPr lang="pl-PL" sz="1600" b="1" dirty="0" smtClean="0">
              <a:latin typeface="Arial Narrow" pitchFamily="34" charset="0"/>
            </a:endParaRPr>
          </a:p>
        </p:txBody>
      </p:sp>
      <p:sp>
        <p:nvSpPr>
          <p:cNvPr id="4" name="pole tekstowe 3"/>
          <p:cNvSpPr txBox="1"/>
          <p:nvPr/>
        </p:nvSpPr>
        <p:spPr>
          <a:xfrm>
            <a:off x="857224" y="4572008"/>
            <a:ext cx="7500990" cy="1323439"/>
          </a:xfrm>
          <a:prstGeom prst="rect">
            <a:avLst/>
          </a:prstGeom>
          <a:solidFill>
            <a:schemeClr val="bg2">
              <a:lumMod val="90000"/>
            </a:schemeClr>
          </a:solidFill>
        </p:spPr>
        <p:txBody>
          <a:bodyPr wrap="square" rtlCol="0">
            <a:spAutoFit/>
          </a:bodyPr>
          <a:lstStyle/>
          <a:p>
            <a:pPr algn="just">
              <a:spcBef>
                <a:spcPts val="1200"/>
              </a:spcBef>
            </a:pPr>
            <a:r>
              <a:rPr lang="pl-PL" sz="1600" b="1" dirty="0" smtClean="0">
                <a:solidFill>
                  <a:srgbClr val="D31B77"/>
                </a:solidFill>
                <a:latin typeface="Arial Narrow" pitchFamily="34" charset="0"/>
              </a:rPr>
              <a:t>Należy pamiętać!!! </a:t>
            </a:r>
            <a:r>
              <a:rPr lang="pl-PL" sz="1600" dirty="0" smtClean="0">
                <a:solidFill>
                  <a:schemeClr val="accent1">
                    <a:lumMod val="75000"/>
                  </a:schemeClr>
                </a:solidFill>
                <a:latin typeface="Arial Narrow" pitchFamily="34" charset="0"/>
              </a:rPr>
              <a:t>Pozbawienie wynagrodzenia na podstawie art. 82 § 1 </a:t>
            </a:r>
            <a:r>
              <a:rPr lang="pl-PL" sz="1600" dirty="0" err="1" smtClean="0">
                <a:solidFill>
                  <a:schemeClr val="accent1">
                    <a:lumMod val="75000"/>
                  </a:schemeClr>
                </a:solidFill>
                <a:latin typeface="Arial Narrow" pitchFamily="34" charset="0"/>
              </a:rPr>
              <a:t>k.p</a:t>
            </a:r>
            <a:r>
              <a:rPr lang="pl-PL" sz="1600" dirty="0" smtClean="0">
                <a:solidFill>
                  <a:schemeClr val="accent1">
                    <a:lumMod val="75000"/>
                  </a:schemeClr>
                </a:solidFill>
                <a:latin typeface="Arial Narrow" pitchFamily="34" charset="0"/>
              </a:rPr>
              <a:t>. może mieć miejsce jedynie wówczas, gdy zostanie wykazane, że wadliwe wykonanie produktów lub usług nastąpiło z winy konkretnego pracownika. Za niewystarczające uznać należy wskazanie przez pracodawcę, że odpowiedzialność za wadliwie wykonane produkty ponosi cała brygada, w której pracował pracownik.</a:t>
            </a:r>
          </a:p>
        </p:txBody>
      </p:sp>
      <p:sp>
        <p:nvSpPr>
          <p:cNvPr id="5" name="Symbol zastępczy numeru slajdu 4"/>
          <p:cNvSpPr>
            <a:spLocks noGrp="1"/>
          </p:cNvSpPr>
          <p:nvPr>
            <p:ph type="sldNum" sz="quarter" idx="12"/>
          </p:nvPr>
        </p:nvSpPr>
        <p:spPr/>
        <p:txBody>
          <a:bodyPr/>
          <a:lstStyle/>
          <a:p>
            <a:fld id="{94CA86EA-D7F9-499A-9B20-56370305A889}" type="slidenum">
              <a:rPr lang="pl-PL" smtClean="0"/>
              <a:pPr/>
              <a:t>66</a:t>
            </a:fld>
            <a:endParaRPr lang="pl-PL"/>
          </a:p>
        </p:txBody>
      </p:sp>
    </p:spTree>
    <p:extLst>
      <p:ext uri="{BB962C8B-B14F-4D97-AF65-F5344CB8AC3E}">
        <p14:creationId xmlns:p14="http://schemas.microsoft.com/office/powerpoint/2010/main" xmlns="" val="41955813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357166"/>
            <a:ext cx="7772400" cy="857256"/>
          </a:xfrm>
        </p:spPr>
        <p:txBody>
          <a:bodyPr>
            <a:noAutofit/>
          </a:bodyPr>
          <a:lstStyle/>
          <a:p>
            <a:r>
              <a:rPr lang="pl-PL" sz="2200" b="1" dirty="0" smtClean="0">
                <a:solidFill>
                  <a:srgbClr val="D31B77"/>
                </a:solidFill>
                <a:latin typeface="Arial Narrow" pitchFamily="34" charset="0"/>
              </a:rPr>
              <a:t>Wyjścia prywatne w godzinach pracy </a:t>
            </a:r>
          </a:p>
        </p:txBody>
      </p:sp>
      <p:sp>
        <p:nvSpPr>
          <p:cNvPr id="3" name="Podtytuł 2"/>
          <p:cNvSpPr>
            <a:spLocks noGrp="1"/>
          </p:cNvSpPr>
          <p:nvPr>
            <p:ph type="subTitle" idx="1"/>
          </p:nvPr>
        </p:nvSpPr>
        <p:spPr>
          <a:xfrm>
            <a:off x="785786" y="1500174"/>
            <a:ext cx="7500990" cy="4357718"/>
          </a:xfrm>
        </p:spPr>
        <p:txBody>
          <a:bodyPr>
            <a:noAutofit/>
          </a:bodyPr>
          <a:lstStyle/>
          <a:p>
            <a:pPr algn="just">
              <a:spcBef>
                <a:spcPts val="1800"/>
              </a:spcBef>
            </a:pPr>
            <a:r>
              <a:rPr lang="pl-PL" sz="1800" b="1" dirty="0" smtClean="0">
                <a:solidFill>
                  <a:schemeClr val="accent1">
                    <a:lumMod val="75000"/>
                  </a:schemeClr>
                </a:solidFill>
                <a:latin typeface="Arial Narrow" pitchFamily="34" charset="0"/>
              </a:rPr>
              <a:t>Można wyjść czy nie można?</a:t>
            </a:r>
            <a:endParaRPr lang="pl-PL" sz="1800" dirty="0" smtClean="0">
              <a:solidFill>
                <a:schemeClr val="accent1">
                  <a:lumMod val="75000"/>
                </a:schemeClr>
              </a:solidFill>
              <a:latin typeface="Arial Narrow" pitchFamily="34" charset="0"/>
            </a:endParaRPr>
          </a:p>
          <a:p>
            <a:pPr marL="342900" lvl="0" indent="-342900" algn="just">
              <a:spcBef>
                <a:spcPts val="1800"/>
              </a:spcBef>
              <a:buClr>
                <a:srgbClr val="CC0066"/>
              </a:buClr>
              <a:buFont typeface="Wingdings" pitchFamily="2" charset="2"/>
              <a:buChar char="ü"/>
            </a:pPr>
            <a:r>
              <a:rPr lang="pl-PL" sz="1800" dirty="0" smtClean="0">
                <a:solidFill>
                  <a:schemeClr val="tx1">
                    <a:lumMod val="65000"/>
                    <a:lumOff val="35000"/>
                  </a:schemeClr>
                </a:solidFill>
                <a:latin typeface="Arial Narrow" pitchFamily="34" charset="0"/>
              </a:rPr>
              <a:t>Wyjście w trakcie pracy, zwłaszcza podczas przerwy, jest jak najbardziej możliwe. </a:t>
            </a:r>
          </a:p>
          <a:p>
            <a:pPr marL="342900" lvl="0" indent="-342900" algn="just">
              <a:spcBef>
                <a:spcPts val="1800"/>
              </a:spcBef>
              <a:buClr>
                <a:srgbClr val="CC0066"/>
              </a:buClr>
              <a:buFont typeface="Wingdings" pitchFamily="2" charset="2"/>
              <a:buChar char="ü"/>
            </a:pPr>
            <a:r>
              <a:rPr lang="pl-PL" sz="1800" dirty="0" smtClean="0">
                <a:solidFill>
                  <a:schemeClr val="tx1">
                    <a:lumMod val="65000"/>
                    <a:lumOff val="35000"/>
                  </a:schemeClr>
                </a:solidFill>
                <a:latin typeface="Arial Narrow" pitchFamily="34" charset="0"/>
              </a:rPr>
              <a:t>Pracownik powinien za każdym razem zgłaszać takie wyjście.</a:t>
            </a:r>
          </a:p>
          <a:p>
            <a:pPr marL="342900" lvl="0" indent="-342900" algn="just">
              <a:spcBef>
                <a:spcPts val="1800"/>
              </a:spcBef>
              <a:buClr>
                <a:srgbClr val="CC0066"/>
              </a:buClr>
              <a:buFont typeface="Wingdings" pitchFamily="2" charset="2"/>
              <a:buChar char="ü"/>
            </a:pPr>
            <a:r>
              <a:rPr lang="pl-PL" sz="1800" dirty="0" smtClean="0">
                <a:solidFill>
                  <a:schemeClr val="tx1">
                    <a:lumMod val="65000"/>
                    <a:lumOff val="35000"/>
                  </a:schemeClr>
                </a:solidFill>
                <a:latin typeface="Arial Narrow" pitchFamily="34" charset="0"/>
              </a:rPr>
              <a:t>Czasu spędzonego na takim wyjściu (niezależnie od tego, czy chodzi o pięć minut, czy o godzinę) nie wlicza się do czasu pracy, a pracownik nie otrzymuje za niego wynagrodzenia. </a:t>
            </a:r>
          </a:p>
          <a:p>
            <a:pPr marL="342900" lvl="0" indent="-342900" algn="just">
              <a:spcBef>
                <a:spcPts val="1800"/>
              </a:spcBef>
              <a:buClr>
                <a:srgbClr val="CC0066"/>
              </a:buClr>
              <a:buFont typeface="Wingdings" pitchFamily="2" charset="2"/>
              <a:buChar char="ü"/>
            </a:pPr>
            <a:r>
              <a:rPr lang="pl-PL" sz="1800" b="1" dirty="0" smtClean="0">
                <a:solidFill>
                  <a:schemeClr val="tx1">
                    <a:lumMod val="65000"/>
                    <a:lumOff val="35000"/>
                  </a:schemeClr>
                </a:solidFill>
                <a:latin typeface="Arial Narrow" pitchFamily="34" charset="0"/>
              </a:rPr>
              <a:t>Pracodawca może zatem żądać odpracowania takiego wyjścia.</a:t>
            </a:r>
          </a:p>
          <a:p>
            <a:pPr marL="342900" lvl="0" indent="-342900" algn="just">
              <a:spcBef>
                <a:spcPts val="1800"/>
              </a:spcBef>
              <a:buClr>
                <a:srgbClr val="CC0066"/>
              </a:buClr>
              <a:buFont typeface="Wingdings" pitchFamily="2" charset="2"/>
              <a:buChar char="ü"/>
            </a:pPr>
            <a:r>
              <a:rPr lang="pl-PL" sz="1800" b="1" dirty="0" smtClean="0">
                <a:solidFill>
                  <a:schemeClr val="tx1">
                    <a:lumMod val="65000"/>
                    <a:lumOff val="35000"/>
                  </a:schemeClr>
                </a:solidFill>
                <a:latin typeface="Arial Narrow" pitchFamily="34" charset="0"/>
              </a:rPr>
              <a:t>Wyjścia prywatne </a:t>
            </a:r>
            <a:r>
              <a:rPr lang="pl-PL" sz="1800" dirty="0" smtClean="0">
                <a:solidFill>
                  <a:schemeClr val="tx1">
                    <a:lumMod val="65000"/>
                    <a:lumOff val="35000"/>
                  </a:schemeClr>
                </a:solidFill>
                <a:latin typeface="Arial Narrow" pitchFamily="34" charset="0"/>
              </a:rPr>
              <a:t>w godzinach pracy </a:t>
            </a:r>
            <a:r>
              <a:rPr lang="pl-PL" sz="1800" b="1" dirty="0" smtClean="0">
                <a:solidFill>
                  <a:schemeClr val="tx1">
                    <a:lumMod val="65000"/>
                    <a:lumOff val="35000"/>
                  </a:schemeClr>
                </a:solidFill>
                <a:latin typeface="Arial Narrow" pitchFamily="34" charset="0"/>
              </a:rPr>
              <a:t>pracownik może odrabiać </a:t>
            </a:r>
            <a:r>
              <a:rPr lang="pl-PL" sz="1800" dirty="0" smtClean="0">
                <a:solidFill>
                  <a:schemeClr val="tx1">
                    <a:lumMod val="65000"/>
                    <a:lumOff val="35000"/>
                  </a:schemeClr>
                </a:solidFill>
                <a:latin typeface="Arial Narrow" pitchFamily="34" charset="0"/>
              </a:rPr>
              <a:t>nie tylko tego samego dnia, w którym to wyjście prywatne miało miejsce, ale również i w innych dniach, w tym w szczególności przed dniem tego wyjścia prywatnego.</a:t>
            </a:r>
          </a:p>
          <a:p>
            <a:pPr algn="just">
              <a:spcBef>
                <a:spcPts val="1800"/>
              </a:spcBef>
            </a:pPr>
            <a:r>
              <a:rPr lang="pl-PL" sz="1800" b="1" i="1" u="sng" dirty="0" smtClean="0">
                <a:latin typeface="Arial Narrow" pitchFamily="34" charset="0"/>
              </a:rPr>
              <a:t/>
            </a:r>
            <a:br>
              <a:rPr lang="pl-PL" sz="1800" b="1" i="1" u="sng" dirty="0" smtClean="0">
                <a:latin typeface="Arial Narrow" pitchFamily="34" charset="0"/>
              </a:rPr>
            </a:br>
            <a:r>
              <a:rPr lang="pl-PL" sz="1800" b="1" i="1" u="sng" dirty="0" smtClean="0">
                <a:latin typeface="Arial Narrow" pitchFamily="34" charset="0"/>
              </a:rPr>
              <a:t> </a:t>
            </a:r>
            <a:r>
              <a:rPr lang="pl-PL" sz="1800" b="1" dirty="0" smtClean="0">
                <a:latin typeface="Arial Narrow" pitchFamily="34" charset="0"/>
              </a:rPr>
              <a:t> </a:t>
            </a:r>
            <a:endParaRPr lang="pl-PL" sz="1800" dirty="0" smtClean="0">
              <a:latin typeface="Arial Narrow" pitchFamily="34" charset="0"/>
            </a:endParaRPr>
          </a:p>
          <a:p>
            <a:pPr marL="342900" indent="-342900" algn="just">
              <a:spcBef>
                <a:spcPts val="1800"/>
              </a:spcBef>
              <a:buClr>
                <a:srgbClr val="CC0066"/>
              </a:buClr>
              <a:buSzPct val="110000"/>
            </a:pPr>
            <a:endParaRPr lang="pl-PL" sz="1800" b="1" dirty="0">
              <a:latin typeface="Arial Narrow" pitchFamily="34" charset="0"/>
            </a:endParaRPr>
          </a:p>
          <a:p>
            <a:pPr algn="just">
              <a:spcBef>
                <a:spcPts val="18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67</a:t>
            </a:fld>
            <a:endParaRPr lang="pl-PL" dirty="0"/>
          </a:p>
        </p:txBody>
      </p:sp>
    </p:spTree>
    <p:extLst>
      <p:ext uri="{BB962C8B-B14F-4D97-AF65-F5344CB8AC3E}">
        <p14:creationId xmlns:p14="http://schemas.microsoft.com/office/powerpoint/2010/main" xmlns="" val="41955813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785786" y="357166"/>
            <a:ext cx="7772400" cy="857256"/>
          </a:xfrm>
        </p:spPr>
        <p:txBody>
          <a:bodyPr>
            <a:noAutofit/>
          </a:bodyPr>
          <a:lstStyle/>
          <a:p>
            <a:r>
              <a:rPr lang="pl-PL" sz="2200" b="1" dirty="0" smtClean="0">
                <a:solidFill>
                  <a:srgbClr val="CC0066"/>
                </a:solidFill>
                <a:latin typeface="Arial Narrow" pitchFamily="34" charset="0"/>
              </a:rPr>
              <a:t>Odrabianie wyjścia prywatnego</a:t>
            </a:r>
          </a:p>
        </p:txBody>
      </p:sp>
      <p:sp>
        <p:nvSpPr>
          <p:cNvPr id="3" name="Podtytuł 2"/>
          <p:cNvSpPr>
            <a:spLocks noGrp="1"/>
          </p:cNvSpPr>
          <p:nvPr>
            <p:ph type="subTitle" idx="1"/>
          </p:nvPr>
        </p:nvSpPr>
        <p:spPr>
          <a:xfrm>
            <a:off x="785786" y="1500174"/>
            <a:ext cx="7500990" cy="3643338"/>
          </a:xfrm>
        </p:spPr>
        <p:txBody>
          <a:bodyPr>
            <a:noAutofit/>
          </a:bodyPr>
          <a:lstStyle/>
          <a:p>
            <a:pPr algn="just">
              <a:spcBef>
                <a:spcPts val="1800"/>
              </a:spcBef>
            </a:pPr>
            <a:r>
              <a:rPr lang="pl-PL" sz="1800" dirty="0" smtClean="0">
                <a:solidFill>
                  <a:schemeClr val="tx1">
                    <a:lumMod val="65000"/>
                    <a:lumOff val="35000"/>
                  </a:schemeClr>
                </a:solidFill>
                <a:latin typeface="Arial Narrow" pitchFamily="34" charset="0"/>
              </a:rPr>
              <a:t>Wyjścia prywatne w godzinach pracy należy odrabiać tak, aby to odrabianie nie naruszyło odpoczynków dobowych, czyli:</a:t>
            </a:r>
          </a:p>
          <a:p>
            <a:pPr marL="342900" lvl="0" indent="-342900" algn="just">
              <a:spcBef>
                <a:spcPts val="18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11 godzin nieprzerwanego odpoczynku dobowego;</a:t>
            </a:r>
          </a:p>
          <a:p>
            <a:pPr marL="342900" lvl="0" indent="-342900" algn="just">
              <a:spcBef>
                <a:spcPts val="1800"/>
              </a:spcBef>
              <a:buClr>
                <a:srgbClr val="CC0066"/>
              </a:buClr>
              <a:buSzPct val="110000"/>
              <a:buFont typeface="Arial" pitchFamily="34" charset="0"/>
              <a:buChar char="•"/>
            </a:pPr>
            <a:r>
              <a:rPr lang="pl-PL" sz="1800" dirty="0" smtClean="0">
                <a:solidFill>
                  <a:schemeClr val="tx1">
                    <a:lumMod val="65000"/>
                    <a:lumOff val="35000"/>
                  </a:schemeClr>
                </a:solidFill>
                <a:latin typeface="Arial Narrow" pitchFamily="34" charset="0"/>
              </a:rPr>
              <a:t>8 godzin w przypadku pracownic w ciąży i pracowników niepełnosprawnych.</a:t>
            </a:r>
          </a:p>
          <a:p>
            <a:pPr algn="just">
              <a:spcBef>
                <a:spcPts val="1800"/>
              </a:spcBef>
            </a:pPr>
            <a:r>
              <a:rPr lang="pl-PL" sz="1800" b="1" dirty="0" smtClean="0">
                <a:solidFill>
                  <a:schemeClr val="accent1">
                    <a:lumMod val="75000"/>
                  </a:schemeClr>
                </a:solidFill>
                <a:latin typeface="Arial Narrow" pitchFamily="34" charset="0"/>
              </a:rPr>
              <a:t>Odrabianie wyjścia prywatnego przez kobiety w ciąży</a:t>
            </a:r>
            <a:endParaRPr lang="pl-PL" sz="1800" dirty="0" smtClean="0">
              <a:solidFill>
                <a:schemeClr val="accent1">
                  <a:lumMod val="75000"/>
                </a:schemeClr>
              </a:solidFill>
              <a:latin typeface="Arial Narrow" pitchFamily="34" charset="0"/>
            </a:endParaRPr>
          </a:p>
          <a:p>
            <a:pPr algn="just">
              <a:spcBef>
                <a:spcPts val="1800"/>
              </a:spcBef>
            </a:pPr>
            <a:r>
              <a:rPr lang="pl-PL" sz="1800" dirty="0" smtClean="0">
                <a:solidFill>
                  <a:schemeClr val="tx1">
                    <a:lumMod val="65000"/>
                    <a:lumOff val="35000"/>
                  </a:schemeClr>
                </a:solidFill>
                <a:latin typeface="Arial Narrow" pitchFamily="34" charset="0"/>
              </a:rPr>
              <a:t>Pracownice w ciąży oraz niepełnosprawni mogą, co do zasady, odpracowywać wyjścia prywatne w godzinach pracy tylko w tym samym dniu, a w innym dniu jedynie </a:t>
            </a:r>
            <a:br>
              <a:rPr lang="pl-PL" sz="1800" dirty="0" smtClean="0">
                <a:solidFill>
                  <a:schemeClr val="tx1">
                    <a:lumMod val="65000"/>
                    <a:lumOff val="35000"/>
                  </a:schemeClr>
                </a:solidFill>
                <a:latin typeface="Arial Narrow" pitchFamily="34" charset="0"/>
              </a:rPr>
            </a:br>
            <a:r>
              <a:rPr lang="pl-PL" sz="1800" dirty="0" smtClean="0">
                <a:solidFill>
                  <a:schemeClr val="tx1">
                    <a:lumMod val="65000"/>
                    <a:lumOff val="35000"/>
                  </a:schemeClr>
                </a:solidFill>
                <a:latin typeface="Arial Narrow" pitchFamily="34" charset="0"/>
              </a:rPr>
              <a:t>w przypadku, gdy mają w nim zaplanowaną mniejszą ilość godzin do przepracowania, niż wynosi norma dobowa (8 godzin).</a:t>
            </a:r>
          </a:p>
          <a:p>
            <a:pPr algn="just">
              <a:spcBef>
                <a:spcPts val="1800"/>
              </a:spcBef>
            </a:pPr>
            <a:r>
              <a:rPr lang="pl-PL" sz="1800" dirty="0" smtClean="0">
                <a:solidFill>
                  <a:schemeClr val="tx1">
                    <a:lumMod val="65000"/>
                    <a:lumOff val="35000"/>
                  </a:schemeClr>
                </a:solidFill>
                <a:latin typeface="Arial Narrow" pitchFamily="34" charset="0"/>
              </a:rPr>
              <a:t> </a:t>
            </a:r>
          </a:p>
          <a:p>
            <a:pPr algn="just">
              <a:spcBef>
                <a:spcPts val="1800"/>
              </a:spcBef>
            </a:pPr>
            <a:r>
              <a:rPr lang="pl-PL" sz="1800" b="1" i="1" u="sng" dirty="0" smtClean="0">
                <a:latin typeface="Arial Narrow" pitchFamily="34" charset="0"/>
              </a:rPr>
              <a:t/>
            </a:r>
            <a:br>
              <a:rPr lang="pl-PL" sz="1800" b="1" i="1" u="sng" dirty="0" smtClean="0">
                <a:latin typeface="Arial Narrow" pitchFamily="34" charset="0"/>
              </a:rPr>
            </a:br>
            <a:r>
              <a:rPr lang="pl-PL" sz="1800" b="1" dirty="0" smtClean="0">
                <a:latin typeface="Arial Narrow" pitchFamily="34" charset="0"/>
              </a:rPr>
              <a:t> </a:t>
            </a:r>
            <a:endParaRPr lang="pl-PL" sz="1800" dirty="0" smtClean="0">
              <a:latin typeface="Arial Narrow" pitchFamily="34" charset="0"/>
            </a:endParaRPr>
          </a:p>
          <a:p>
            <a:pPr marL="342900" indent="-342900" algn="just">
              <a:spcBef>
                <a:spcPts val="1800"/>
              </a:spcBef>
              <a:buClr>
                <a:srgbClr val="CC0066"/>
              </a:buClr>
              <a:buSzPct val="110000"/>
            </a:pPr>
            <a:endParaRPr lang="pl-PL" sz="1800" b="1" dirty="0">
              <a:latin typeface="Arial Narrow" pitchFamily="34" charset="0"/>
            </a:endParaRPr>
          </a:p>
          <a:p>
            <a:pPr algn="just">
              <a:spcBef>
                <a:spcPts val="1800"/>
              </a:spcBef>
            </a:pPr>
            <a:endParaRPr lang="pl-PL" sz="1800" b="1" dirty="0" smtClean="0">
              <a:latin typeface="Arial Narrow" pitchFamily="34" charset="0"/>
            </a:endParaRPr>
          </a:p>
        </p:txBody>
      </p:sp>
      <p:sp>
        <p:nvSpPr>
          <p:cNvPr id="4" name="Symbol zastępczy numeru slajdu 3"/>
          <p:cNvSpPr>
            <a:spLocks noGrp="1"/>
          </p:cNvSpPr>
          <p:nvPr>
            <p:ph type="sldNum" sz="quarter" idx="12"/>
          </p:nvPr>
        </p:nvSpPr>
        <p:spPr/>
        <p:txBody>
          <a:bodyPr/>
          <a:lstStyle/>
          <a:p>
            <a:fld id="{94CA86EA-D7F9-499A-9B20-56370305A889}" type="slidenum">
              <a:rPr lang="pl-PL" smtClean="0"/>
              <a:pPr/>
              <a:t>68</a:t>
            </a:fld>
            <a:endParaRPr lang="pl-PL" dirty="0"/>
          </a:p>
        </p:txBody>
      </p:sp>
    </p:spTree>
    <p:extLst>
      <p:ext uri="{BB962C8B-B14F-4D97-AF65-F5344CB8AC3E}">
        <p14:creationId xmlns:p14="http://schemas.microsoft.com/office/powerpoint/2010/main" xmlns="" val="419558136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1356</TotalTime>
  <Words>6550</Words>
  <Application>Microsoft Office PowerPoint</Application>
  <PresentationFormat>Pokaz na ekranie (4:3)</PresentationFormat>
  <Paragraphs>533</Paragraphs>
  <Slides>68</Slides>
  <Notes>3</Notes>
  <HiddenSlides>0</HiddenSlides>
  <MMClips>0</MMClips>
  <ScaleCrop>false</ScaleCrop>
  <HeadingPairs>
    <vt:vector size="4" baseType="variant">
      <vt:variant>
        <vt:lpstr>Motyw</vt:lpstr>
      </vt:variant>
      <vt:variant>
        <vt:i4>1</vt:i4>
      </vt:variant>
      <vt:variant>
        <vt:lpstr>Tytuły slajdów</vt:lpstr>
      </vt:variant>
      <vt:variant>
        <vt:i4>68</vt:i4>
      </vt:variant>
    </vt:vector>
  </HeadingPairs>
  <TitlesOfParts>
    <vt:vector size="69" baseType="lpstr">
      <vt:lpstr>Motyw pakietu Office</vt:lpstr>
      <vt:lpstr>Slajd 1</vt:lpstr>
      <vt:lpstr>Slajd 2</vt:lpstr>
      <vt:lpstr>Slajd 3</vt:lpstr>
      <vt:lpstr>Slajd 4</vt:lpstr>
      <vt:lpstr>BLOK 1</vt:lpstr>
      <vt:lpstr>Czas pracy, czyli kiedy mamy do czynienia z czasem pracy</vt:lpstr>
      <vt:lpstr>Czas przestoju wlicza się do czasu pracy pracownika,  nawet jeśli w jego trakcie pracownik nie wykonuje żadnej pracy</vt:lpstr>
      <vt:lpstr>Kiedy dyżur pozazakładowy to „praca”,  a kiedy „czas odpoczynku”</vt:lpstr>
      <vt:lpstr>Kiedy dyżur pozazakładowy to „praca”,  a kiedy „czas odpoczynku”</vt:lpstr>
      <vt:lpstr>Czy udział w szkoleniu wlicza się do czasu pracy? [1]</vt:lpstr>
      <vt:lpstr>Czy udział w szkoleniu wlicza się do czasu pracy? [2]</vt:lpstr>
      <vt:lpstr>Czy udział w szkoleniu wlicza się do czasu pracy? [3]</vt:lpstr>
      <vt:lpstr>Elektroniczne Systemy Rejestracji Czasu Pracy  a ewidencja czasu pracy [1]</vt:lpstr>
      <vt:lpstr>Elektroniczne Systemy Rejestracji Czasu Pracy  a ewidencja czasu pracy [2]</vt:lpstr>
      <vt:lpstr>Elektroniczne Systemy Rejestracji Czasu Pracy  a ewidencja czasu pracy [3]</vt:lpstr>
      <vt:lpstr>Elektroniczne Systemy Rejestracji Czasu Pracy  a ewidencja czasu pracy [4]</vt:lpstr>
      <vt:lpstr>Elektroniczne Systemy Rejestracji Czasu Pracy  a ewidencja czasu pracy [5]</vt:lpstr>
      <vt:lpstr>Plusy i minusy nowoczesnych metod rejestracji czasu pracy [1] </vt:lpstr>
      <vt:lpstr>Zadaniowy system pracy </vt:lpstr>
      <vt:lpstr>Na czym polega zadaniowy czas pracy? </vt:lpstr>
      <vt:lpstr>BLOK 2</vt:lpstr>
      <vt:lpstr>Czym jest praca w godzinach nadliczbowych</vt:lpstr>
      <vt:lpstr>Kiedy praca w godzinach nadliczbowych jest dopuszczalna </vt:lpstr>
      <vt:lpstr>Planując pracę w godzinach nadliczbowych, należy pamiętać, że:</vt:lpstr>
      <vt:lpstr>Limity godzin nadliczbowych [1] </vt:lpstr>
      <vt:lpstr>Limity godzin nadliczbowych [2] </vt:lpstr>
      <vt:lpstr>Zlecanie pracy w godzinach nadliczbowych </vt:lpstr>
      <vt:lpstr>Nadgodziny: w jakiej formie szef wydaje polecenie pracy w godzinach nadliczbowych [1] </vt:lpstr>
      <vt:lpstr>Nadgodziny: w jakiej formie szef wydaje polecenie pracy w godzinach nadliczbowych [2] </vt:lpstr>
      <vt:lpstr> Pracownicy, którzy nie mogą wykonywać pracy w godzinach nadliczbowych  </vt:lpstr>
      <vt:lpstr> Czy pracownik może odmówić wykonywania pracy  w godzinach nadliczbowych? </vt:lpstr>
      <vt:lpstr>  Kiedy dyrektorowi lub kierownikowi przysługuje wynagrodzenie  za nadgodziny [1]  </vt:lpstr>
      <vt:lpstr>  Kiedy dyrektorowi lub kierownikowi przysługuje wynagrodzenie  za nadgodziny [2]  </vt:lpstr>
      <vt:lpstr>  Kiedy dyrektorowi lub kierownikowi przysługuje wynagrodzenie  za nadgodziny [3]  </vt:lpstr>
      <vt:lpstr>  Praca w godzinach nadliczbowych w zadaniowym czasie pracy   </vt:lpstr>
      <vt:lpstr> Praca w godzinach nadliczbowych jest rekompensowana: </vt:lpstr>
      <vt:lpstr>  Praca w nadgodzinach musi być rozliczona do każdej minuty  (nie jest dopuszczalne zaokrąglanie) </vt:lpstr>
      <vt:lpstr>Za pracę w godzinach nadliczbowych w sobotę  pracodawca powinien oddawać dzień wolny [1]</vt:lpstr>
      <vt:lpstr>Za pracę w godzinach nadliczbowych w sobotę  pracodawca powinien oddawać dzień wolny [2]</vt:lpstr>
      <vt:lpstr>Praca w niedziele i święta nie zawsze możliwa</vt:lpstr>
      <vt:lpstr>Praca w niedziele i święto jest rekompensowana</vt:lpstr>
      <vt:lpstr>Praca w niedziele i święta tylko przez kilka godzin</vt:lpstr>
      <vt:lpstr>Sankcje za nieuprawnione zlecanie pracy w sobotę, niedzielę i święta</vt:lpstr>
      <vt:lpstr>Rozliczenie nadgodzin w praktyce </vt:lpstr>
      <vt:lpstr>BLOK 3</vt:lpstr>
      <vt:lpstr>Czym jest podróż służbowa? </vt:lpstr>
      <vt:lpstr>Podróż służbowa a oddelegowanie</vt:lpstr>
      <vt:lpstr>Nie jest również podróżą służbową</vt:lpstr>
      <vt:lpstr>Czy czas podróży służbowej jest zaliczany do czasu pracy?</vt:lpstr>
      <vt:lpstr>Podróż służbowa a limit gwarantowanego czasu odpoczynku</vt:lpstr>
      <vt:lpstr>BLOK 4</vt:lpstr>
      <vt:lpstr>Zaległe urlopy wypoczynkowe [1]</vt:lpstr>
      <vt:lpstr>Zaległe urlopy wypoczynkowe [2]</vt:lpstr>
      <vt:lpstr>Okres przedawnienia urlopu wypoczynkowego</vt:lpstr>
      <vt:lpstr>Przedawnienie urlopu wypoczynkowego w czasie korzystania z urlopów rodzicielskich [1]</vt:lpstr>
      <vt:lpstr>Przedawnienie urlopu wypoczynkowego w czasie korzystania z urlopów rodzicielskich [2]</vt:lpstr>
      <vt:lpstr>Urlop wypoczynkowy w okresie wypowiedzenia</vt:lpstr>
      <vt:lpstr>Urlop na żądanie [1]</vt:lpstr>
      <vt:lpstr>Urlop na żądanie [2]</vt:lpstr>
      <vt:lpstr>BLOK 5</vt:lpstr>
      <vt:lpstr>Pracodawca nie może wymagać od swoich pracowników zaszczepienia się</vt:lpstr>
      <vt:lpstr>Pracodawcy decydują się na wypowiadanie umów o pracę pracownikom, którzy nie chcą się zaszczepić przeciwko COVID-19 [1]</vt:lpstr>
      <vt:lpstr>Pracodawcy decydują się na wypowiadanie umów o pracę pracownikom, którzy nie chcą się zaszczepić przeciwko COVID-19 [2]</vt:lpstr>
      <vt:lpstr>Zaświadczenie o szczepieniu przeciw COVID-19 a ochrona danych osobowych</vt:lpstr>
      <vt:lpstr>BLOK 6</vt:lpstr>
      <vt:lpstr>Praca wadliwie wykonana – usuwanie wad bez wynagrodzenia  i bez nadgodzin</vt:lpstr>
      <vt:lpstr>Wyjścia prywatne w godzinach pracy </vt:lpstr>
      <vt:lpstr>Odrabianie wyjścia prywatnego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PRAWNE I PODATKOWE NOWOŚCI  W RELACJACH PRACODAWCA - PRACOWNIK</dc:title>
  <dc:creator>Kancelaria</dc:creator>
  <cp:lastModifiedBy>Dux</cp:lastModifiedBy>
  <cp:revision>200</cp:revision>
  <cp:lastPrinted>2019-07-03T17:11:09Z</cp:lastPrinted>
  <dcterms:created xsi:type="dcterms:W3CDTF">2018-09-24T09:08:20Z</dcterms:created>
  <dcterms:modified xsi:type="dcterms:W3CDTF">2021-06-02T11:35:48Z</dcterms:modified>
</cp:coreProperties>
</file>